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69" r:id="rId2"/>
    <p:sldId id="370" r:id="rId3"/>
    <p:sldId id="371" r:id="rId4"/>
    <p:sldId id="372" r:id="rId5"/>
    <p:sldId id="373" r:id="rId6"/>
    <p:sldId id="374" r:id="rId7"/>
    <p:sldId id="375" r:id="rId8"/>
    <p:sldId id="376" r:id="rId9"/>
    <p:sldId id="377" r:id="rId10"/>
    <p:sldId id="378" r:id="rId11"/>
    <p:sldId id="379" r:id="rId12"/>
    <p:sldId id="268" r:id="rId13"/>
    <p:sldId id="269" r:id="rId14"/>
    <p:sldId id="270" r:id="rId15"/>
    <p:sldId id="257" r:id="rId16"/>
    <p:sldId id="258" r:id="rId17"/>
    <p:sldId id="259" r:id="rId18"/>
    <p:sldId id="260" r:id="rId19"/>
    <p:sldId id="261" r:id="rId20"/>
    <p:sldId id="263" r:id="rId21"/>
    <p:sldId id="264" r:id="rId22"/>
    <p:sldId id="275" r:id="rId23"/>
    <p:sldId id="276" r:id="rId24"/>
    <p:sldId id="279" r:id="rId25"/>
    <p:sldId id="278" r:id="rId26"/>
    <p:sldId id="277" r:id="rId27"/>
    <p:sldId id="289" r:id="rId28"/>
    <p:sldId id="290" r:id="rId29"/>
    <p:sldId id="291" r:id="rId30"/>
    <p:sldId id="292" r:id="rId31"/>
    <p:sldId id="293" r:id="rId32"/>
    <p:sldId id="294" r:id="rId33"/>
    <p:sldId id="295" r:id="rId34"/>
    <p:sldId id="296" r:id="rId35"/>
    <p:sldId id="297" r:id="rId36"/>
    <p:sldId id="298" r:id="rId37"/>
    <p:sldId id="381" r:id="rId38"/>
    <p:sldId id="382" r:id="rId39"/>
    <p:sldId id="383" r:id="rId40"/>
    <p:sldId id="386" r:id="rId41"/>
    <p:sldId id="280" r:id="rId42"/>
    <p:sldId id="313" r:id="rId43"/>
    <p:sldId id="312" r:id="rId44"/>
    <p:sldId id="322" r:id="rId45"/>
    <p:sldId id="387" r:id="rId46"/>
    <p:sldId id="314" r:id="rId47"/>
    <p:sldId id="315" r:id="rId48"/>
    <p:sldId id="316" r:id="rId49"/>
    <p:sldId id="317" r:id="rId50"/>
    <p:sldId id="318" r:id="rId51"/>
    <p:sldId id="320" r:id="rId52"/>
    <p:sldId id="281" r:id="rId53"/>
    <p:sldId id="299" r:id="rId54"/>
    <p:sldId id="323" r:id="rId55"/>
    <p:sldId id="321" r:id="rId56"/>
    <p:sldId id="300" r:id="rId57"/>
    <p:sldId id="301" r:id="rId58"/>
    <p:sldId id="302" r:id="rId59"/>
    <p:sldId id="303" r:id="rId60"/>
    <p:sldId id="304" r:id="rId61"/>
    <p:sldId id="308" r:id="rId62"/>
    <p:sldId id="310" r:id="rId63"/>
    <p:sldId id="324" r:id="rId64"/>
    <p:sldId id="325" r:id="rId65"/>
    <p:sldId id="326" r:id="rId66"/>
    <p:sldId id="311" r:id="rId67"/>
    <p:sldId id="327" r:id="rId68"/>
    <p:sldId id="328" r:id="rId69"/>
    <p:sldId id="329" r:id="rId70"/>
    <p:sldId id="419" r:id="rId71"/>
    <p:sldId id="330" r:id="rId72"/>
    <p:sldId id="331" r:id="rId73"/>
    <p:sldId id="333" r:id="rId74"/>
    <p:sldId id="334" r:id="rId75"/>
    <p:sldId id="335" r:id="rId76"/>
    <p:sldId id="336" r:id="rId77"/>
    <p:sldId id="337" r:id="rId78"/>
    <p:sldId id="338" r:id="rId79"/>
    <p:sldId id="339" r:id="rId80"/>
    <p:sldId id="340" r:id="rId81"/>
    <p:sldId id="341" r:id="rId82"/>
    <p:sldId id="332" r:id="rId83"/>
    <p:sldId id="342" r:id="rId84"/>
    <p:sldId id="343" r:id="rId85"/>
    <p:sldId id="344" r:id="rId86"/>
    <p:sldId id="345" r:id="rId87"/>
    <p:sldId id="346" r:id="rId88"/>
    <p:sldId id="34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94" autoAdjust="0"/>
    <p:restoredTop sz="80494" autoAdjust="0"/>
  </p:normalViewPr>
  <p:slideViewPr>
    <p:cSldViewPr snapToGrid="0">
      <p:cViewPr varScale="1">
        <p:scale>
          <a:sx n="92" d="100"/>
          <a:sy n="92"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07E13-68BB-498D-BD15-1657E8BED776}" type="datetimeFigureOut">
              <a:rPr lang="en-CA" smtClean="0"/>
              <a:t>2020-02-29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FFBB5-6829-4124-8F86-52E48445DA59}" type="slidenum">
              <a:rPr lang="en-CA" smtClean="0"/>
              <a:t>‹#›</a:t>
            </a:fld>
            <a:endParaRPr lang="en-CA"/>
          </a:p>
        </p:txBody>
      </p:sp>
    </p:spTree>
    <p:extLst>
      <p:ext uri="{BB962C8B-B14F-4D97-AF65-F5344CB8AC3E}">
        <p14:creationId xmlns:p14="http://schemas.microsoft.com/office/powerpoint/2010/main" val="70881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Data_Definition_Languag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en.wikipedia.org/wiki/Data_Manipulation_Languag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2</a:t>
            </a:fld>
            <a:endParaRPr lang="en-CA"/>
          </a:p>
        </p:txBody>
      </p:sp>
    </p:spTree>
    <p:extLst>
      <p:ext uri="{BB962C8B-B14F-4D97-AF65-F5344CB8AC3E}">
        <p14:creationId xmlns:p14="http://schemas.microsoft.com/office/powerpoint/2010/main" val="263951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14</a:t>
            </a:fld>
            <a:endParaRPr lang="en-CA"/>
          </a:p>
        </p:txBody>
      </p:sp>
    </p:spTree>
    <p:extLst>
      <p:ext uri="{BB962C8B-B14F-4D97-AF65-F5344CB8AC3E}">
        <p14:creationId xmlns:p14="http://schemas.microsoft.com/office/powerpoint/2010/main" val="1201994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I know which </a:t>
            </a:r>
            <a:r>
              <a:rPr lang="en-CA" dirty="0" err="1"/>
              <a:t>db</a:t>
            </a:r>
            <a:r>
              <a:rPr lang="en-CA" dirty="0"/>
              <a:t> I am using ? By running set command but you see that I can not change it to true .Why ?  Because based on next page I can not find that entity there and change it (hive-core.xml)</a:t>
            </a:r>
          </a:p>
        </p:txBody>
      </p:sp>
      <p:sp>
        <p:nvSpPr>
          <p:cNvPr id="4" name="Slide Number Placeholder 3"/>
          <p:cNvSpPr>
            <a:spLocks noGrp="1"/>
          </p:cNvSpPr>
          <p:nvPr>
            <p:ph type="sldNum" sz="quarter" idx="5"/>
          </p:nvPr>
        </p:nvSpPr>
        <p:spPr/>
        <p:txBody>
          <a:bodyPr/>
          <a:lstStyle/>
          <a:p>
            <a:fld id="{EE3FFBB5-6829-4124-8F86-52E48445DA59}" type="slidenum">
              <a:rPr lang="en-CA" smtClean="0"/>
              <a:t>17</a:t>
            </a:fld>
            <a:endParaRPr lang="en-CA"/>
          </a:p>
        </p:txBody>
      </p:sp>
    </p:spTree>
    <p:extLst>
      <p:ext uri="{BB962C8B-B14F-4D97-AF65-F5344CB8AC3E}">
        <p14:creationId xmlns:p14="http://schemas.microsoft.com/office/powerpoint/2010/main" val="353546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 </a:t>
            </a:r>
            <a:r>
              <a:rPr lang="en-CA" b="1" dirty="0"/>
              <a:t>print header</a:t>
            </a:r>
            <a:r>
              <a:rPr lang="en-CA" dirty="0"/>
              <a:t> along with the output, the following </a:t>
            </a:r>
            <a:r>
              <a:rPr lang="en-CA" b="1" dirty="0"/>
              <a:t>hive</a:t>
            </a:r>
            <a:r>
              <a:rPr lang="en-CA" dirty="0"/>
              <a:t> conf property should be set to true before executing the query. </a:t>
            </a:r>
            <a:r>
              <a:rPr lang="en-CA" b="1" dirty="0"/>
              <a:t>hive</a:t>
            </a:r>
            <a:r>
              <a:rPr lang="en-CA" dirty="0"/>
              <a:t>&gt; set </a:t>
            </a:r>
            <a:r>
              <a:rPr lang="en-CA" b="1" dirty="0" err="1"/>
              <a:t>hive</a:t>
            </a:r>
            <a:r>
              <a:rPr lang="en-CA" dirty="0" err="1"/>
              <a:t>.</a:t>
            </a:r>
            <a:r>
              <a:rPr lang="en-CA" b="1" dirty="0" err="1"/>
              <a:t>cli</a:t>
            </a:r>
            <a:r>
              <a:rPr lang="en-CA" dirty="0" err="1"/>
              <a:t>.</a:t>
            </a:r>
            <a:r>
              <a:rPr lang="en-CA" b="1" dirty="0" err="1"/>
              <a:t>print</a:t>
            </a:r>
            <a:r>
              <a:rPr lang="en-CA" dirty="0" err="1"/>
              <a:t>.</a:t>
            </a:r>
            <a:r>
              <a:rPr lang="en-CA" b="1" dirty="0" err="1"/>
              <a:t>header</a:t>
            </a:r>
            <a:r>
              <a:rPr lang="en-CA" dirty="0"/>
              <a:t>=true; </a:t>
            </a:r>
            <a:r>
              <a:rPr lang="en-CA" b="1" dirty="0"/>
              <a:t>hive</a:t>
            </a:r>
            <a:r>
              <a:rPr lang="en-CA" dirty="0"/>
              <a:t>&gt;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need to add this section to the previous file so after restarting the hive we can see which data base we are logged in.</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19</a:t>
            </a:fld>
            <a:endParaRPr lang="en-CA"/>
          </a:p>
        </p:txBody>
      </p:sp>
    </p:spTree>
    <p:extLst>
      <p:ext uri="{BB962C8B-B14F-4D97-AF65-F5344CB8AC3E}">
        <p14:creationId xmlns:p14="http://schemas.microsoft.com/office/powerpoint/2010/main" val="1361962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Hive-site.xml</a:t>
            </a:r>
          </a:p>
        </p:txBody>
      </p:sp>
      <p:sp>
        <p:nvSpPr>
          <p:cNvPr id="4" name="Slide Number Placeholder 3"/>
          <p:cNvSpPr>
            <a:spLocks noGrp="1"/>
          </p:cNvSpPr>
          <p:nvPr>
            <p:ph type="sldNum" sz="quarter" idx="5"/>
          </p:nvPr>
        </p:nvSpPr>
        <p:spPr/>
        <p:txBody>
          <a:bodyPr/>
          <a:lstStyle/>
          <a:p>
            <a:fld id="{EE3FFBB5-6829-4124-8F86-52E48445DA59}" type="slidenum">
              <a:rPr lang="en-CA" smtClean="0"/>
              <a:t>21</a:t>
            </a:fld>
            <a:endParaRPr lang="en-CA"/>
          </a:p>
        </p:txBody>
      </p:sp>
    </p:spTree>
    <p:extLst>
      <p:ext uri="{BB962C8B-B14F-4D97-AF65-F5344CB8AC3E}">
        <p14:creationId xmlns:p14="http://schemas.microsoft.com/office/powerpoint/2010/main" val="1967018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Any time you create a </a:t>
            </a:r>
            <a:r>
              <a:rPr lang="en-CA" dirty="0" err="1"/>
              <a:t>db</a:t>
            </a:r>
            <a:r>
              <a:rPr lang="en-CA" dirty="0"/>
              <a:t> hive will create A FOLDER call </a:t>
            </a:r>
            <a:r>
              <a:rPr lang="en-CA" dirty="0" err="1"/>
              <a:t>test_db</a:t>
            </a:r>
            <a:r>
              <a:rPr lang="en-CA" dirty="0"/>
              <a:t> .It will paste it on /warehouse/tablespace/managed/hive .How do we know ? By knowing the property of Hive-site.xml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run the set commands we  learn about /warehouse/tablespace/managed/hive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you delete a </a:t>
            </a:r>
            <a:r>
              <a:rPr lang="en-CA" dirty="0" err="1"/>
              <a:t>db</a:t>
            </a:r>
            <a:r>
              <a:rPr lang="en-CA" dirty="0"/>
              <a:t> It will delete it here as well (/warehouse/tablespace/managed/hive)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metadata and data will be removed.</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22</a:t>
            </a:fld>
            <a:endParaRPr lang="en-CA"/>
          </a:p>
        </p:txBody>
      </p:sp>
    </p:spTree>
    <p:extLst>
      <p:ext uri="{BB962C8B-B14F-4D97-AF65-F5344CB8AC3E}">
        <p14:creationId xmlns:p14="http://schemas.microsoft.com/office/powerpoint/2010/main" val="2092934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24</a:t>
            </a:fld>
            <a:endParaRPr lang="en-CA"/>
          </a:p>
        </p:txBody>
      </p:sp>
    </p:spTree>
    <p:extLst>
      <p:ext uri="{BB962C8B-B14F-4D97-AF65-F5344CB8AC3E}">
        <p14:creationId xmlns:p14="http://schemas.microsoft.com/office/powerpoint/2010/main" val="2898016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27</a:t>
            </a:fld>
            <a:endParaRPr lang="en-CA"/>
          </a:p>
        </p:txBody>
      </p:sp>
    </p:spTree>
    <p:extLst>
      <p:ext uri="{BB962C8B-B14F-4D97-AF65-F5344CB8AC3E}">
        <p14:creationId xmlns:p14="http://schemas.microsoft.com/office/powerpoint/2010/main" val="105653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I were able to run it then I should see the header in the previous output.</a:t>
            </a:r>
          </a:p>
        </p:txBody>
      </p:sp>
      <p:sp>
        <p:nvSpPr>
          <p:cNvPr id="4" name="Slide Number Placeholder 3"/>
          <p:cNvSpPr>
            <a:spLocks noGrp="1"/>
          </p:cNvSpPr>
          <p:nvPr>
            <p:ph type="sldNum" sz="quarter" idx="5"/>
          </p:nvPr>
        </p:nvSpPr>
        <p:spPr/>
        <p:txBody>
          <a:bodyPr/>
          <a:lstStyle/>
          <a:p>
            <a:fld id="{EE3FFBB5-6829-4124-8F86-52E48445DA59}" type="slidenum">
              <a:rPr lang="en-CA" smtClean="0"/>
              <a:t>28</a:t>
            </a:fld>
            <a:endParaRPr lang="en-CA"/>
          </a:p>
        </p:txBody>
      </p:sp>
    </p:spTree>
    <p:extLst>
      <p:ext uri="{BB962C8B-B14F-4D97-AF65-F5344CB8AC3E}">
        <p14:creationId xmlns:p14="http://schemas.microsoft.com/office/powerpoint/2010/main" val="3736418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Hadoop we are doing serialization</a:t>
            </a:r>
          </a:p>
        </p:txBody>
      </p:sp>
      <p:sp>
        <p:nvSpPr>
          <p:cNvPr id="4" name="Slide Number Placeholder 3"/>
          <p:cNvSpPr>
            <a:spLocks noGrp="1"/>
          </p:cNvSpPr>
          <p:nvPr>
            <p:ph type="sldNum" sz="quarter" idx="5"/>
          </p:nvPr>
        </p:nvSpPr>
        <p:spPr/>
        <p:txBody>
          <a:bodyPr/>
          <a:lstStyle/>
          <a:p>
            <a:fld id="{EE3FFBB5-6829-4124-8F86-52E48445DA59}" type="slidenum">
              <a:rPr lang="en-CA" smtClean="0"/>
              <a:t>30</a:t>
            </a:fld>
            <a:endParaRPr lang="en-CA"/>
          </a:p>
        </p:txBody>
      </p:sp>
    </p:spTree>
    <p:extLst>
      <p:ext uri="{BB962C8B-B14F-4D97-AF65-F5344CB8AC3E}">
        <p14:creationId xmlns:p14="http://schemas.microsoft.com/office/powerpoint/2010/main" val="2537060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I load the table ,the slesjan2009 will be removed from /user/pedram then I have to put it again if I load the table again I should see another line under  /warehouse/tablespace/managed/hive/</a:t>
            </a:r>
            <a:r>
              <a:rPr lang="en-CA" dirty="0" err="1"/>
              <a:t>test_db.db</a:t>
            </a:r>
            <a:r>
              <a:rPr lang="en-CA" dirty="0"/>
              <a:t>/salesjan2009</a:t>
            </a:r>
          </a:p>
        </p:txBody>
      </p:sp>
      <p:sp>
        <p:nvSpPr>
          <p:cNvPr id="4" name="Slide Number Placeholder 3"/>
          <p:cNvSpPr>
            <a:spLocks noGrp="1"/>
          </p:cNvSpPr>
          <p:nvPr>
            <p:ph type="sldNum" sz="quarter" idx="5"/>
          </p:nvPr>
        </p:nvSpPr>
        <p:spPr/>
        <p:txBody>
          <a:bodyPr/>
          <a:lstStyle/>
          <a:p>
            <a:fld id="{EE3FFBB5-6829-4124-8F86-52E48445DA59}" type="slidenum">
              <a:rPr lang="en-CA" smtClean="0"/>
              <a:t>31</a:t>
            </a:fld>
            <a:endParaRPr lang="en-CA"/>
          </a:p>
        </p:txBody>
      </p:sp>
    </p:spTree>
    <p:extLst>
      <p:ext uri="{BB962C8B-B14F-4D97-AF65-F5344CB8AC3E}">
        <p14:creationId xmlns:p14="http://schemas.microsoft.com/office/powerpoint/2010/main" val="95279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DDL</a:t>
            </a:r>
            <a:r>
              <a:rPr lang="en-CA" dirty="0"/>
              <a:t> is </a:t>
            </a:r>
            <a:r>
              <a:rPr lang="en-CA" b="1" dirty="0">
                <a:hlinkClick r:id="rId3"/>
              </a:rPr>
              <a:t>Data Definition Language</a:t>
            </a:r>
            <a:r>
              <a:rPr lang="en-CA" dirty="0"/>
              <a:t> : it is used to define data </a:t>
            </a:r>
            <a:r>
              <a:rPr lang="en-CA" b="1" dirty="0"/>
              <a:t>structures</a:t>
            </a:r>
            <a:r>
              <a:rPr lang="en-CA" dirty="0"/>
              <a:t>.</a:t>
            </a:r>
          </a:p>
          <a:p>
            <a:r>
              <a:rPr lang="en-CA" dirty="0"/>
              <a:t>For example, with SQL, it would be instructions such as create table, alter table, ...</a:t>
            </a:r>
          </a:p>
          <a:p>
            <a:br>
              <a:rPr lang="en-CA" dirty="0"/>
            </a:br>
            <a:r>
              <a:rPr lang="en-CA" b="1" dirty="0"/>
              <a:t>DML</a:t>
            </a:r>
            <a:r>
              <a:rPr lang="en-CA" dirty="0"/>
              <a:t> is </a:t>
            </a:r>
            <a:r>
              <a:rPr lang="en-CA" b="1" dirty="0">
                <a:hlinkClick r:id="rId4"/>
              </a:rPr>
              <a:t>Data Manipulation Language</a:t>
            </a:r>
            <a:r>
              <a:rPr lang="en-CA" dirty="0"/>
              <a:t> : it is used to manipulate </a:t>
            </a:r>
            <a:r>
              <a:rPr lang="en-CA" b="1" dirty="0"/>
              <a:t>data itself</a:t>
            </a:r>
            <a:r>
              <a:rPr lang="en-CA" dirty="0"/>
              <a:t>.</a:t>
            </a:r>
          </a:p>
          <a:p>
            <a:r>
              <a:rPr lang="en-CA" dirty="0"/>
              <a:t>For example, with SQL, it would be instructions such as insert, update, delete, ...</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3</a:t>
            </a:fld>
            <a:endParaRPr lang="en-CA"/>
          </a:p>
        </p:txBody>
      </p:sp>
    </p:spTree>
    <p:extLst>
      <p:ext uri="{BB962C8B-B14F-4D97-AF65-F5344CB8AC3E}">
        <p14:creationId xmlns:p14="http://schemas.microsoft.com/office/powerpoint/2010/main" val="1164437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will tell us about number of entity . So Map reduce will run it. Count will start map reduce </a:t>
            </a:r>
          </a:p>
          <a:p>
            <a:r>
              <a:rPr lang="en-CA" dirty="0"/>
              <a:t>We want the number of records. My query will be converted to MapReduce job internally by hive driver</a:t>
            </a:r>
          </a:p>
        </p:txBody>
      </p:sp>
      <p:sp>
        <p:nvSpPr>
          <p:cNvPr id="4" name="Slide Number Placeholder 3"/>
          <p:cNvSpPr>
            <a:spLocks noGrp="1"/>
          </p:cNvSpPr>
          <p:nvPr>
            <p:ph type="sldNum" sz="quarter" idx="5"/>
          </p:nvPr>
        </p:nvSpPr>
        <p:spPr/>
        <p:txBody>
          <a:bodyPr/>
          <a:lstStyle/>
          <a:p>
            <a:fld id="{EE3FFBB5-6829-4124-8F86-52E48445DA59}" type="slidenum">
              <a:rPr lang="en-CA" smtClean="0"/>
              <a:t>32</a:t>
            </a:fld>
            <a:endParaRPr lang="en-CA"/>
          </a:p>
        </p:txBody>
      </p:sp>
    </p:spTree>
    <p:extLst>
      <p:ext uri="{BB962C8B-B14F-4D97-AF65-F5344CB8AC3E}">
        <p14:creationId xmlns:p14="http://schemas.microsoft.com/office/powerpoint/2010/main" val="2421948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I put salesJan2009 again in /user/pedram and load the table then run count(*) we will see the value has been changed to 2994 so its appended.1996</a:t>
            </a:r>
          </a:p>
          <a:p>
            <a:r>
              <a:rPr lang="en-CA" dirty="0"/>
              <a:t>Moreover new entity has been created.</a:t>
            </a:r>
          </a:p>
        </p:txBody>
      </p:sp>
      <p:sp>
        <p:nvSpPr>
          <p:cNvPr id="4" name="Slide Number Placeholder 3"/>
          <p:cNvSpPr>
            <a:spLocks noGrp="1"/>
          </p:cNvSpPr>
          <p:nvPr>
            <p:ph type="sldNum" sz="quarter" idx="5"/>
          </p:nvPr>
        </p:nvSpPr>
        <p:spPr/>
        <p:txBody>
          <a:bodyPr/>
          <a:lstStyle/>
          <a:p>
            <a:fld id="{EE3FFBB5-6829-4124-8F86-52E48445DA59}" type="slidenum">
              <a:rPr lang="en-CA" smtClean="0"/>
              <a:t>34</a:t>
            </a:fld>
            <a:endParaRPr lang="en-CA"/>
          </a:p>
        </p:txBody>
      </p:sp>
    </p:spTree>
    <p:extLst>
      <p:ext uri="{BB962C8B-B14F-4D97-AF65-F5344CB8AC3E}">
        <p14:creationId xmlns:p14="http://schemas.microsoft.com/office/powerpoint/2010/main" val="3711437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moment I drop the table all record or instance is gone.</a:t>
            </a:r>
          </a:p>
        </p:txBody>
      </p:sp>
      <p:sp>
        <p:nvSpPr>
          <p:cNvPr id="4" name="Slide Number Placeholder 3"/>
          <p:cNvSpPr>
            <a:spLocks noGrp="1"/>
          </p:cNvSpPr>
          <p:nvPr>
            <p:ph type="sldNum" sz="quarter" idx="5"/>
          </p:nvPr>
        </p:nvSpPr>
        <p:spPr/>
        <p:txBody>
          <a:bodyPr/>
          <a:lstStyle/>
          <a:p>
            <a:fld id="{EE3FFBB5-6829-4124-8F86-52E48445DA59}" type="slidenum">
              <a:rPr lang="en-CA" smtClean="0"/>
              <a:t>35</a:t>
            </a:fld>
            <a:endParaRPr lang="en-CA"/>
          </a:p>
        </p:txBody>
      </p:sp>
    </p:spTree>
    <p:extLst>
      <p:ext uri="{BB962C8B-B14F-4D97-AF65-F5344CB8AC3E}">
        <p14:creationId xmlns:p14="http://schemas.microsoft.com/office/powerpoint/2010/main" val="3371836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Even you have not set the value in set but you see all the databases will be saved  “/warehouse/tablespace/managed/hive/</a:t>
            </a:r>
            <a:r>
              <a:rPr lang="en-CA" dirty="0" err="1"/>
              <a:t>test_db.db</a:t>
            </a:r>
            <a:r>
              <a:rPr lang="en-CA" dirty="0"/>
              <a:t>/”</a:t>
            </a:r>
          </a:p>
          <a:p>
            <a:r>
              <a:rPr lang="en-CA" dirty="0"/>
              <a:t>We can overwrite this by putting the location at the beginning</a:t>
            </a:r>
          </a:p>
          <a:p>
            <a:endParaRPr lang="en-CA" dirty="0"/>
          </a:p>
          <a:p>
            <a:r>
              <a:rPr lang="en-CA" dirty="0"/>
              <a:t>Like create database </a:t>
            </a:r>
            <a:r>
              <a:rPr lang="en-CA" dirty="0" err="1"/>
              <a:t>test_db</a:t>
            </a:r>
            <a:r>
              <a:rPr lang="en-CA" dirty="0"/>
              <a:t> location ‘hdfs/</a:t>
            </a:r>
            <a:r>
              <a:rPr lang="en-CA" dirty="0" err="1"/>
              <a:t>sdsvsd</a:t>
            </a:r>
            <a:r>
              <a:rPr lang="en-CA" dirty="0"/>
              <a:t>” if we are using public and do not have access to warehouse.</a:t>
            </a:r>
          </a:p>
        </p:txBody>
      </p:sp>
      <p:sp>
        <p:nvSpPr>
          <p:cNvPr id="4" name="Slide Number Placeholder 3"/>
          <p:cNvSpPr>
            <a:spLocks noGrp="1"/>
          </p:cNvSpPr>
          <p:nvPr>
            <p:ph type="sldNum" sz="quarter" idx="5"/>
          </p:nvPr>
        </p:nvSpPr>
        <p:spPr/>
        <p:txBody>
          <a:bodyPr/>
          <a:lstStyle/>
          <a:p>
            <a:fld id="{EE3FFBB5-6829-4124-8F86-52E48445DA59}" type="slidenum">
              <a:rPr lang="en-CA" smtClean="0"/>
              <a:t>36</a:t>
            </a:fld>
            <a:endParaRPr lang="en-CA"/>
          </a:p>
        </p:txBody>
      </p:sp>
    </p:spTree>
    <p:extLst>
      <p:ext uri="{BB962C8B-B14F-4D97-AF65-F5344CB8AC3E}">
        <p14:creationId xmlns:p14="http://schemas.microsoft.com/office/powerpoint/2010/main" val="2862482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Managed table </a:t>
            </a:r>
            <a:r>
              <a:rPr lang="en-CA" dirty="0"/>
              <a:t>: Hive manage the actual data itself and the meta data that’s why when we drop the table all the entities were removed from hdfs.</a:t>
            </a:r>
          </a:p>
          <a:p>
            <a:r>
              <a:rPr lang="en-CA" dirty="0"/>
              <a:t>In fact  the table directory itself was deleted. When you create a table it create a file and file inside it when you drop it  remove the folder and file inside.</a:t>
            </a:r>
          </a:p>
          <a:p>
            <a:r>
              <a:rPr lang="en-CA" dirty="0"/>
              <a:t>We need external table more than managed data .With describe we saw managed tables</a:t>
            </a:r>
          </a:p>
          <a:p>
            <a:endParaRPr lang="en-CA" dirty="0"/>
          </a:p>
          <a:p>
            <a:r>
              <a:rPr lang="en-CA" dirty="0"/>
              <a:t>External DB+</a:t>
            </a:r>
          </a:p>
          <a:p>
            <a:r>
              <a:rPr lang="en-CA" dirty="0"/>
              <a:t>================</a:t>
            </a:r>
          </a:p>
          <a:p>
            <a:r>
              <a:rPr lang="en-CA" dirty="0"/>
              <a:t>All my 10 years data in the HDFS  now I need to analysis it then my data is already presented there.so I just need to analysis it. So we go with external </a:t>
            </a:r>
          </a:p>
        </p:txBody>
      </p:sp>
      <p:sp>
        <p:nvSpPr>
          <p:cNvPr id="4" name="Slide Number Placeholder 3"/>
          <p:cNvSpPr>
            <a:spLocks noGrp="1"/>
          </p:cNvSpPr>
          <p:nvPr>
            <p:ph type="sldNum" sz="quarter" idx="5"/>
          </p:nvPr>
        </p:nvSpPr>
        <p:spPr/>
        <p:txBody>
          <a:bodyPr/>
          <a:lstStyle/>
          <a:p>
            <a:fld id="{EE3FFBB5-6829-4124-8F86-52E48445DA59}" type="slidenum">
              <a:rPr lang="en-CA" smtClean="0"/>
              <a:t>41</a:t>
            </a:fld>
            <a:endParaRPr lang="en-CA"/>
          </a:p>
        </p:txBody>
      </p:sp>
    </p:spTree>
    <p:extLst>
      <p:ext uri="{BB962C8B-B14F-4D97-AF65-F5344CB8AC3E}">
        <p14:creationId xmlns:p14="http://schemas.microsoft.com/office/powerpoint/2010/main" val="296300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your data has been remove try the above command </a:t>
            </a:r>
          </a:p>
        </p:txBody>
      </p:sp>
      <p:sp>
        <p:nvSpPr>
          <p:cNvPr id="4" name="Slide Number Placeholder 3"/>
          <p:cNvSpPr>
            <a:spLocks noGrp="1"/>
          </p:cNvSpPr>
          <p:nvPr>
            <p:ph type="sldNum" sz="quarter" idx="5"/>
          </p:nvPr>
        </p:nvSpPr>
        <p:spPr/>
        <p:txBody>
          <a:bodyPr/>
          <a:lstStyle/>
          <a:p>
            <a:fld id="{EE3FFBB5-6829-4124-8F86-52E48445DA59}" type="slidenum">
              <a:rPr lang="en-CA" smtClean="0"/>
              <a:t>44</a:t>
            </a:fld>
            <a:endParaRPr lang="en-CA"/>
          </a:p>
        </p:txBody>
      </p:sp>
    </p:spTree>
    <p:extLst>
      <p:ext uri="{BB962C8B-B14F-4D97-AF65-F5344CB8AC3E}">
        <p14:creationId xmlns:p14="http://schemas.microsoft.com/office/powerpoint/2010/main" val="3078749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I load again for 2</a:t>
            </a:r>
            <a:r>
              <a:rPr lang="en-CA" baseline="30000" dirty="0"/>
              <a:t>nd</a:t>
            </a:r>
            <a:r>
              <a:rPr lang="en-CA" dirty="0"/>
              <a:t> time </a:t>
            </a:r>
          </a:p>
          <a:p>
            <a:r>
              <a:rPr lang="en-CA" dirty="0"/>
              <a:t>You see that it added second copy of it </a:t>
            </a:r>
          </a:p>
        </p:txBody>
      </p:sp>
      <p:sp>
        <p:nvSpPr>
          <p:cNvPr id="4" name="Slide Number Placeholder 3"/>
          <p:cNvSpPr>
            <a:spLocks noGrp="1"/>
          </p:cNvSpPr>
          <p:nvPr>
            <p:ph type="sldNum" sz="quarter" idx="5"/>
          </p:nvPr>
        </p:nvSpPr>
        <p:spPr/>
        <p:txBody>
          <a:bodyPr/>
          <a:lstStyle/>
          <a:p>
            <a:fld id="{EE3FFBB5-6829-4124-8F86-52E48445DA59}" type="slidenum">
              <a:rPr lang="en-CA" smtClean="0"/>
              <a:t>51</a:t>
            </a:fld>
            <a:endParaRPr lang="en-CA"/>
          </a:p>
        </p:txBody>
      </p:sp>
    </p:spTree>
    <p:extLst>
      <p:ext uri="{BB962C8B-B14F-4D97-AF65-F5344CB8AC3E}">
        <p14:creationId xmlns:p14="http://schemas.microsoft.com/office/powerpoint/2010/main" val="3267257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FYI</a:t>
            </a:r>
          </a:p>
          <a:p>
            <a:r>
              <a:rPr lang="en-CA" dirty="0"/>
              <a:t>Imagine SalesJan2009 is all my 10 years data which we hold it in hdfs for future analysis</a:t>
            </a:r>
          </a:p>
          <a:p>
            <a:r>
              <a:rPr lang="en-CA" dirty="0"/>
              <a:t>So we need to create metadata for this data so create a table .</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52</a:t>
            </a:fld>
            <a:endParaRPr lang="en-CA"/>
          </a:p>
        </p:txBody>
      </p:sp>
    </p:spTree>
    <p:extLst>
      <p:ext uri="{BB962C8B-B14F-4D97-AF65-F5344CB8AC3E}">
        <p14:creationId xmlns:p14="http://schemas.microsoft.com/office/powerpoint/2010/main" val="374703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you see hive does not have access to that location so I need to change it.</a:t>
            </a:r>
            <a:r>
              <a:rPr lang="pt-BR" dirty="0"/>
              <a:t>  so I need to go we differt location  /user/pedram/pedram_hive_db/sales</a:t>
            </a:r>
          </a:p>
          <a:p>
            <a:r>
              <a:rPr lang="en-CA" dirty="0"/>
              <a:t>=======================================================================================================</a:t>
            </a:r>
          </a:p>
          <a:p>
            <a:r>
              <a:rPr lang="en-CA" dirty="0"/>
              <a:t>create table SalesJan2009(productid </a:t>
            </a:r>
            <a:r>
              <a:rPr lang="en-CA" dirty="0" err="1"/>
              <a:t>string,salesamount</a:t>
            </a:r>
            <a:r>
              <a:rPr lang="en-CA" dirty="0"/>
              <a:t> </a:t>
            </a:r>
            <a:r>
              <a:rPr lang="en-CA" dirty="0" err="1"/>
              <a:t>int,paymenttype</a:t>
            </a:r>
            <a:r>
              <a:rPr lang="en-CA" dirty="0"/>
              <a:t> </a:t>
            </a:r>
            <a:r>
              <a:rPr lang="en-CA" dirty="0" err="1"/>
              <a:t>string,customername</a:t>
            </a:r>
            <a:r>
              <a:rPr lang="en-CA" dirty="0"/>
              <a:t> </a:t>
            </a:r>
            <a:r>
              <a:rPr lang="en-CA" dirty="0" err="1"/>
              <a:t>string,city</a:t>
            </a:r>
            <a:r>
              <a:rPr lang="en-CA" dirty="0"/>
              <a:t> </a:t>
            </a:r>
            <a:r>
              <a:rPr lang="en-CA" dirty="0" err="1"/>
              <a:t>string,region</a:t>
            </a:r>
            <a:r>
              <a:rPr lang="en-CA" dirty="0"/>
              <a:t> </a:t>
            </a:r>
            <a:r>
              <a:rPr lang="en-CA" dirty="0" err="1"/>
              <a:t>string,country</a:t>
            </a:r>
            <a:r>
              <a:rPr lang="en-CA" dirty="0"/>
              <a:t> string)</a:t>
            </a:r>
          </a:p>
          <a:p>
            <a:r>
              <a:rPr lang="en-CA" dirty="0"/>
              <a:t>row format delimited</a:t>
            </a:r>
          </a:p>
          <a:p>
            <a:r>
              <a:rPr lang="en-CA" dirty="0"/>
              <a:t>fields terminated by ','</a:t>
            </a:r>
          </a:p>
          <a:p>
            <a:r>
              <a:rPr lang="en-CA" dirty="0"/>
              <a:t>location '/warehouse/tablespace/managed/hive/</a:t>
            </a:r>
            <a:r>
              <a:rPr lang="en-CA" dirty="0" err="1"/>
              <a:t>pedram_hive_db</a:t>
            </a:r>
            <a:r>
              <a:rPr lang="en-CA" dirty="0"/>
              <a:t>/sales'</a:t>
            </a:r>
          </a:p>
        </p:txBody>
      </p:sp>
      <p:sp>
        <p:nvSpPr>
          <p:cNvPr id="4" name="Slide Number Placeholder 3"/>
          <p:cNvSpPr>
            <a:spLocks noGrp="1"/>
          </p:cNvSpPr>
          <p:nvPr>
            <p:ph type="sldNum" sz="quarter" idx="5"/>
          </p:nvPr>
        </p:nvSpPr>
        <p:spPr/>
        <p:txBody>
          <a:bodyPr/>
          <a:lstStyle/>
          <a:p>
            <a:fld id="{EE3FFBB5-6829-4124-8F86-52E48445DA59}" type="slidenum">
              <a:rPr lang="en-CA" smtClean="0"/>
              <a:t>53</a:t>
            </a:fld>
            <a:endParaRPr lang="en-CA"/>
          </a:p>
        </p:txBody>
      </p:sp>
    </p:spTree>
    <p:extLst>
      <p:ext uri="{BB962C8B-B14F-4D97-AF65-F5344CB8AC3E}">
        <p14:creationId xmlns:p14="http://schemas.microsoft.com/office/powerpoint/2010/main" val="2053768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I drop an external table it only delete the metadata not actual data (2 copies are still there)</a:t>
            </a:r>
          </a:p>
        </p:txBody>
      </p:sp>
      <p:sp>
        <p:nvSpPr>
          <p:cNvPr id="4" name="Slide Number Placeholder 3"/>
          <p:cNvSpPr>
            <a:spLocks noGrp="1"/>
          </p:cNvSpPr>
          <p:nvPr>
            <p:ph type="sldNum" sz="quarter" idx="5"/>
          </p:nvPr>
        </p:nvSpPr>
        <p:spPr/>
        <p:txBody>
          <a:bodyPr/>
          <a:lstStyle/>
          <a:p>
            <a:fld id="{EE3FFBB5-6829-4124-8F86-52E48445DA59}" type="slidenum">
              <a:rPr lang="en-CA" smtClean="0"/>
              <a:t>54</a:t>
            </a:fld>
            <a:endParaRPr lang="en-CA"/>
          </a:p>
        </p:txBody>
      </p:sp>
    </p:spTree>
    <p:extLst>
      <p:ext uri="{BB962C8B-B14F-4D97-AF65-F5344CB8AC3E}">
        <p14:creationId xmlns:p14="http://schemas.microsoft.com/office/powerpoint/2010/main" val="126283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JDBC</a:t>
            </a:r>
            <a:r>
              <a:rPr lang="en-CA" dirty="0"/>
              <a:t> stands for Java Database Connectivity. </a:t>
            </a:r>
            <a:r>
              <a:rPr lang="en-CA" b="1" dirty="0"/>
              <a:t>JDBC</a:t>
            </a:r>
            <a:r>
              <a:rPr lang="en-CA" dirty="0"/>
              <a:t> is a Java API to connect and execute the query with the database.</a:t>
            </a:r>
          </a:p>
        </p:txBody>
      </p:sp>
      <p:sp>
        <p:nvSpPr>
          <p:cNvPr id="4" name="Slide Number Placeholder 3"/>
          <p:cNvSpPr>
            <a:spLocks noGrp="1"/>
          </p:cNvSpPr>
          <p:nvPr>
            <p:ph type="sldNum" sz="quarter" idx="5"/>
          </p:nvPr>
        </p:nvSpPr>
        <p:spPr/>
        <p:txBody>
          <a:bodyPr/>
          <a:lstStyle/>
          <a:p>
            <a:fld id="{EE3FFBB5-6829-4124-8F86-52E48445DA59}" type="slidenum">
              <a:rPr lang="en-CA" smtClean="0"/>
              <a:t>5</a:t>
            </a:fld>
            <a:endParaRPr lang="en-CA"/>
          </a:p>
        </p:txBody>
      </p:sp>
    </p:spTree>
    <p:extLst>
      <p:ext uri="{BB962C8B-B14F-4D97-AF65-F5344CB8AC3E}">
        <p14:creationId xmlns:p14="http://schemas.microsoft.com/office/powerpoint/2010/main" val="1717473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want to find out the total amount of sales amount per payment type like master  credit card or visa)</a:t>
            </a:r>
          </a:p>
        </p:txBody>
      </p:sp>
      <p:sp>
        <p:nvSpPr>
          <p:cNvPr id="4" name="Slide Number Placeholder 3"/>
          <p:cNvSpPr>
            <a:spLocks noGrp="1"/>
          </p:cNvSpPr>
          <p:nvPr>
            <p:ph type="sldNum" sz="quarter" idx="5"/>
          </p:nvPr>
        </p:nvSpPr>
        <p:spPr/>
        <p:txBody>
          <a:bodyPr/>
          <a:lstStyle/>
          <a:p>
            <a:fld id="{EE3FFBB5-6829-4124-8F86-52E48445DA59}" type="slidenum">
              <a:rPr lang="en-CA" smtClean="0"/>
              <a:t>56</a:t>
            </a:fld>
            <a:endParaRPr lang="en-CA"/>
          </a:p>
        </p:txBody>
      </p:sp>
    </p:spTree>
    <p:extLst>
      <p:ext uri="{BB962C8B-B14F-4D97-AF65-F5344CB8AC3E}">
        <p14:creationId xmlns:p14="http://schemas.microsoft.com/office/powerpoint/2010/main" val="3085504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external table we do not need to load the data</a:t>
            </a:r>
          </a:p>
          <a:p>
            <a:r>
              <a:rPr lang="en-CA" dirty="0"/>
              <a:t>The whole idea was to create meta data </a:t>
            </a:r>
          </a:p>
        </p:txBody>
      </p:sp>
      <p:sp>
        <p:nvSpPr>
          <p:cNvPr id="4" name="Slide Number Placeholder 3"/>
          <p:cNvSpPr>
            <a:spLocks noGrp="1"/>
          </p:cNvSpPr>
          <p:nvPr>
            <p:ph type="sldNum" sz="quarter" idx="5"/>
          </p:nvPr>
        </p:nvSpPr>
        <p:spPr/>
        <p:txBody>
          <a:bodyPr/>
          <a:lstStyle/>
          <a:p>
            <a:fld id="{EE3FFBB5-6829-4124-8F86-52E48445DA59}" type="slidenum">
              <a:rPr lang="en-CA" smtClean="0"/>
              <a:t>57</a:t>
            </a:fld>
            <a:endParaRPr lang="en-CA"/>
          </a:p>
        </p:txBody>
      </p:sp>
    </p:spTree>
    <p:extLst>
      <p:ext uri="{BB962C8B-B14F-4D97-AF65-F5344CB8AC3E}">
        <p14:creationId xmlns:p14="http://schemas.microsoft.com/office/powerpoint/2010/main" val="155125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want to find out the total amount of sales amount per payment type like master  credit card or visa)</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58</a:t>
            </a:fld>
            <a:endParaRPr lang="en-CA"/>
          </a:p>
        </p:txBody>
      </p:sp>
    </p:spTree>
    <p:extLst>
      <p:ext uri="{BB962C8B-B14F-4D97-AF65-F5344CB8AC3E}">
        <p14:creationId xmlns:p14="http://schemas.microsoft.com/office/powerpoint/2010/main" val="1050521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create an external table without location then if I run describe formatted command it will let me know where does it go and create folder which is  “/warehouse/tablespace/external/hive/</a:t>
            </a:r>
            <a:r>
              <a:rPr lang="en-CA" dirty="0" err="1"/>
              <a:t>test_db.db</a:t>
            </a:r>
            <a:r>
              <a:rPr lang="en-CA" dirty="0"/>
              <a:t>/salesjan2009_ext_without_loc”</a:t>
            </a:r>
          </a:p>
        </p:txBody>
      </p:sp>
      <p:sp>
        <p:nvSpPr>
          <p:cNvPr id="4" name="Slide Number Placeholder 3"/>
          <p:cNvSpPr>
            <a:spLocks noGrp="1"/>
          </p:cNvSpPr>
          <p:nvPr>
            <p:ph type="sldNum" sz="quarter" idx="5"/>
          </p:nvPr>
        </p:nvSpPr>
        <p:spPr/>
        <p:txBody>
          <a:bodyPr/>
          <a:lstStyle/>
          <a:p>
            <a:fld id="{EE3FFBB5-6829-4124-8F86-52E48445DA59}" type="slidenum">
              <a:rPr lang="en-CA" smtClean="0"/>
              <a:t>59</a:t>
            </a:fld>
            <a:endParaRPr lang="en-CA"/>
          </a:p>
        </p:txBody>
      </p:sp>
    </p:spTree>
    <p:extLst>
      <p:ext uri="{BB962C8B-B14F-4D97-AF65-F5344CB8AC3E}">
        <p14:creationId xmlns:p14="http://schemas.microsoft.com/office/powerpoint/2010/main" val="650580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if I go to /warehouse/tablespace/external/hive/</a:t>
            </a:r>
            <a:r>
              <a:rPr lang="en-CA" dirty="0" err="1"/>
              <a:t>test_db.db</a:t>
            </a:r>
            <a:r>
              <a:rPr lang="en-CA" dirty="0"/>
              <a:t>/salesjan2009_ext_without_loc I can see that the folder is already created.so hive creates an empty directory </a:t>
            </a:r>
          </a:p>
          <a:p>
            <a:r>
              <a:rPr lang="en-CA" dirty="0"/>
              <a:t>Everything else remain the same with </a:t>
            </a:r>
            <a:r>
              <a:rPr lang="en-CA" dirty="0" err="1"/>
              <a:t>location.If</a:t>
            </a:r>
            <a:r>
              <a:rPr lang="en-CA" dirty="0"/>
              <a:t> we create an external location hive will go to that location and associate the metadata with that table and whenever we delete the metadata it will not delete the actual data</a:t>
            </a:r>
          </a:p>
          <a:p>
            <a:r>
              <a:rPr lang="en-CA" dirty="0"/>
              <a:t>However in external without location everything is same except it will create an empty folder under warehouse which we can know about it by describe command.</a:t>
            </a:r>
          </a:p>
          <a:p>
            <a:r>
              <a:rPr lang="en-CA" dirty="0"/>
              <a:t>In managed table when we delete the metadata it will delete the data too</a:t>
            </a:r>
          </a:p>
        </p:txBody>
      </p:sp>
      <p:sp>
        <p:nvSpPr>
          <p:cNvPr id="4" name="Slide Number Placeholder 3"/>
          <p:cNvSpPr>
            <a:spLocks noGrp="1"/>
          </p:cNvSpPr>
          <p:nvPr>
            <p:ph type="sldNum" sz="quarter" idx="5"/>
          </p:nvPr>
        </p:nvSpPr>
        <p:spPr/>
        <p:txBody>
          <a:bodyPr/>
          <a:lstStyle/>
          <a:p>
            <a:fld id="{EE3FFBB5-6829-4124-8F86-52E48445DA59}" type="slidenum">
              <a:rPr lang="en-CA" smtClean="0"/>
              <a:t>61</a:t>
            </a:fld>
            <a:endParaRPr lang="en-CA"/>
          </a:p>
        </p:txBody>
      </p:sp>
    </p:spTree>
    <p:extLst>
      <p:ext uri="{BB962C8B-B14F-4D97-AF65-F5344CB8AC3E}">
        <p14:creationId xmlns:p14="http://schemas.microsoft.com/office/powerpoint/2010/main" val="1083472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create a new table does not matter is managed or external .</a:t>
            </a:r>
          </a:p>
          <a:p>
            <a:r>
              <a:rPr lang="en-CA" dirty="0"/>
              <a:t>Then we use insert to load to this table</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62</a:t>
            </a:fld>
            <a:endParaRPr lang="en-CA"/>
          </a:p>
        </p:txBody>
      </p:sp>
    </p:spTree>
    <p:extLst>
      <p:ext uri="{BB962C8B-B14F-4D97-AF65-F5344CB8AC3E}">
        <p14:creationId xmlns:p14="http://schemas.microsoft.com/office/powerpoint/2010/main" val="4056937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Whatever is return by select table will be inset to </a:t>
            </a:r>
            <a:r>
              <a:rPr lang="en-CA" dirty="0" err="1"/>
              <a:t>sales_by_paymenttype</a:t>
            </a:r>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63</a:t>
            </a:fld>
            <a:endParaRPr lang="en-CA"/>
          </a:p>
        </p:txBody>
      </p:sp>
    </p:spTree>
    <p:extLst>
      <p:ext uri="{BB962C8B-B14F-4D97-AF65-F5344CB8AC3E}">
        <p14:creationId xmlns:p14="http://schemas.microsoft.com/office/powerpoint/2010/main" val="1189275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run select to see the data however if you go to hdfs you can see that the actual directory and file (we can know about it by describe formatted command (next page.</a:t>
            </a:r>
          </a:p>
        </p:txBody>
      </p:sp>
      <p:sp>
        <p:nvSpPr>
          <p:cNvPr id="4" name="Slide Number Placeholder 3"/>
          <p:cNvSpPr>
            <a:spLocks noGrp="1"/>
          </p:cNvSpPr>
          <p:nvPr>
            <p:ph type="sldNum" sz="quarter" idx="5"/>
          </p:nvPr>
        </p:nvSpPr>
        <p:spPr/>
        <p:txBody>
          <a:bodyPr/>
          <a:lstStyle/>
          <a:p>
            <a:fld id="{EE3FFBB5-6829-4124-8F86-52E48445DA59}" type="slidenum">
              <a:rPr lang="en-CA" smtClean="0"/>
              <a:t>64</a:t>
            </a:fld>
            <a:endParaRPr lang="en-CA"/>
          </a:p>
        </p:txBody>
      </p:sp>
    </p:spTree>
    <p:extLst>
      <p:ext uri="{BB962C8B-B14F-4D97-AF65-F5344CB8AC3E}">
        <p14:creationId xmlns:p14="http://schemas.microsoft.com/office/powerpoint/2010/main" val="3965567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see the above query will take 110 s .However if our data is 180 T what will happen .it might go to hours.so we need to partitioning our data</a:t>
            </a:r>
          </a:p>
          <a:p>
            <a:r>
              <a:rPr lang="en-CA" dirty="0"/>
              <a:t>Partition the data vs No partition</a:t>
            </a:r>
          </a:p>
        </p:txBody>
      </p:sp>
      <p:sp>
        <p:nvSpPr>
          <p:cNvPr id="4" name="Slide Number Placeholder 3"/>
          <p:cNvSpPr>
            <a:spLocks noGrp="1"/>
          </p:cNvSpPr>
          <p:nvPr>
            <p:ph type="sldNum" sz="quarter" idx="5"/>
          </p:nvPr>
        </p:nvSpPr>
        <p:spPr/>
        <p:txBody>
          <a:bodyPr/>
          <a:lstStyle/>
          <a:p>
            <a:fld id="{EE3FFBB5-6829-4124-8F86-52E48445DA59}" type="slidenum">
              <a:rPr lang="en-CA" smtClean="0"/>
              <a:t>67</a:t>
            </a:fld>
            <a:endParaRPr lang="en-CA"/>
          </a:p>
        </p:txBody>
      </p:sp>
    </p:spTree>
    <p:extLst>
      <p:ext uri="{BB962C8B-B14F-4D97-AF65-F5344CB8AC3E}">
        <p14:creationId xmlns:p14="http://schemas.microsoft.com/office/powerpoint/2010/main" val="2007836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create a table with partitioning</a:t>
            </a:r>
          </a:p>
        </p:txBody>
      </p:sp>
      <p:sp>
        <p:nvSpPr>
          <p:cNvPr id="4" name="Slide Number Placeholder 3"/>
          <p:cNvSpPr>
            <a:spLocks noGrp="1"/>
          </p:cNvSpPr>
          <p:nvPr>
            <p:ph type="sldNum" sz="quarter" idx="5"/>
          </p:nvPr>
        </p:nvSpPr>
        <p:spPr/>
        <p:txBody>
          <a:bodyPr/>
          <a:lstStyle/>
          <a:p>
            <a:fld id="{EE3FFBB5-6829-4124-8F86-52E48445DA59}" type="slidenum">
              <a:rPr lang="en-CA" smtClean="0"/>
              <a:t>68</a:t>
            </a:fld>
            <a:endParaRPr lang="en-CA"/>
          </a:p>
        </p:txBody>
      </p:sp>
    </p:spTree>
    <p:extLst>
      <p:ext uri="{BB962C8B-B14F-4D97-AF65-F5344CB8AC3E}">
        <p14:creationId xmlns:p14="http://schemas.microsoft.com/office/powerpoint/2010/main" val="79998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Link </a:t>
            </a:r>
            <a:r>
              <a:rPr lang="nl-NL" dirty="0" err="1"/>
              <a:t>to</a:t>
            </a:r>
            <a:r>
              <a:rPr lang="nl-NL" dirty="0"/>
              <a:t> </a:t>
            </a:r>
            <a:r>
              <a:rPr lang="nl-NL" dirty="0" err="1"/>
              <a:t>Cloudera</a:t>
            </a:r>
            <a:r>
              <a:rPr lang="nl-NL" baseline="0" dirty="0"/>
              <a:t> metastore </a:t>
            </a:r>
            <a:r>
              <a:rPr lang="nl-NL" baseline="0" dirty="0" err="1"/>
              <a:t>configuration</a:t>
            </a:r>
            <a:r>
              <a:rPr lang="nl-NL" baseline="0" dirty="0"/>
              <a:t> site:</a:t>
            </a:r>
          </a:p>
          <a:p>
            <a:r>
              <a:rPr lang="nl-NL" dirty="0" err="1"/>
              <a:t>https</a:t>
            </a:r>
            <a:r>
              <a:rPr lang="nl-NL" dirty="0"/>
              <a:t>://</a:t>
            </a:r>
            <a:r>
              <a:rPr lang="nl-NL" dirty="0" err="1"/>
              <a:t>www.cloudera.com</a:t>
            </a:r>
            <a:r>
              <a:rPr lang="nl-NL" dirty="0"/>
              <a:t>/</a:t>
            </a:r>
            <a:r>
              <a:rPr lang="nl-NL" dirty="0" err="1"/>
              <a:t>documentation</a:t>
            </a:r>
            <a:r>
              <a:rPr lang="nl-NL" dirty="0"/>
              <a:t>/</a:t>
            </a:r>
            <a:r>
              <a:rPr lang="nl-NL" dirty="0" err="1"/>
              <a:t>enterprise</a:t>
            </a:r>
            <a:r>
              <a:rPr lang="nl-NL" dirty="0"/>
              <a:t>/5-8-x/topics/</a:t>
            </a:r>
            <a:r>
              <a:rPr lang="nl-NL" dirty="0" err="1"/>
              <a:t>cdh_ig_hive_metastore_configure.html</a:t>
            </a:r>
            <a:endParaRPr lang="en-US" dirty="0"/>
          </a:p>
        </p:txBody>
      </p:sp>
      <p:sp>
        <p:nvSpPr>
          <p:cNvPr id="4" name="Slide Number Placeholder 3"/>
          <p:cNvSpPr>
            <a:spLocks noGrp="1"/>
          </p:cNvSpPr>
          <p:nvPr>
            <p:ph type="sldNum" sz="quarter" idx="10"/>
          </p:nvPr>
        </p:nvSpPr>
        <p:spPr/>
        <p:txBody>
          <a:bodyPr/>
          <a:lstStyle/>
          <a:p>
            <a:fld id="{799D120D-8E58-2F49-8EC9-B49D98FF55AC}" type="slidenum">
              <a:rPr lang="en-US" smtClean="0"/>
              <a:t>6</a:t>
            </a:fld>
            <a:endParaRPr lang="en-US"/>
          </a:p>
        </p:txBody>
      </p:sp>
    </p:spTree>
    <p:extLst>
      <p:ext uri="{BB962C8B-B14F-4D97-AF65-F5344CB8AC3E}">
        <p14:creationId xmlns:p14="http://schemas.microsoft.com/office/powerpoint/2010/main" val="463734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current century, we know that the huge amount of data which is in the range of petabytes is getting stored in HDFS. So due to this, it becomes very difficult for Hadoop users to query this huge amount of data.</a:t>
            </a:r>
          </a:p>
          <a:p>
            <a:r>
              <a:rPr lang="en-CA" dirty="0"/>
              <a:t>The Hive was introduced to lower down this burden of data querying. Apache Hive converts the SQL queries into MapReduce jobs and then submits it to the Hadoop cluster. When we submit a SQL query, Hive read the entire data-set. So, it becomes inefficient to run MapReduce jobs over a large table. Thus this is resolved by creating partitions in tables. Apache Hive makes this job of implementing partitions very easy by creating partitions by its automatic partition scheme at the time of table creation.</a:t>
            </a:r>
          </a:p>
          <a:p>
            <a:r>
              <a:rPr lang="en-CA" dirty="0"/>
              <a:t>In Partitioning method, all the table data is divided into multiple partitions. Each partition corresponds to a specific value(s) of partition column(s). It is kept as a sub-record inside the table’s record present in the HDFS. Therefore on querying a particular table, appropriate partition of the table is queried which contains the query value. Thus this decreases the I/O time required by the query. Hence increases the performance speed.</a:t>
            </a:r>
          </a:p>
          <a:p>
            <a:r>
              <a:rPr lang="en-CA" dirty="0"/>
              <a:t>=====================================================================================</a:t>
            </a:r>
          </a:p>
          <a:p>
            <a:r>
              <a:rPr lang="en-CA" dirty="0" err="1"/>
              <a:t>i.Hive</a:t>
            </a:r>
            <a:r>
              <a:rPr lang="en-CA" dirty="0"/>
              <a:t> Static Partitioning</a:t>
            </a:r>
          </a:p>
          <a:p>
            <a:endParaRPr lang="en-CA" dirty="0"/>
          </a:p>
          <a:p>
            <a:r>
              <a:rPr lang="en-CA" dirty="0"/>
              <a:t>    Insert input data files individually into a partition table is Static Partition.</a:t>
            </a:r>
          </a:p>
          <a:p>
            <a:r>
              <a:rPr lang="en-CA" dirty="0"/>
              <a:t>   </a:t>
            </a:r>
            <a:r>
              <a:rPr lang="en-CA" b="1" dirty="0"/>
              <a:t> Usually when loading files (big files) into Hive tables static partitions are preferred.</a:t>
            </a:r>
          </a:p>
          <a:p>
            <a:r>
              <a:rPr lang="en-CA" dirty="0"/>
              <a:t>    Static Partition saves your time in loading data compared to dynamic partition.</a:t>
            </a:r>
          </a:p>
          <a:p>
            <a:r>
              <a:rPr lang="en-CA" dirty="0"/>
              <a:t>    You “statically” add a partition in the table and move the file into the partition of the table.</a:t>
            </a:r>
          </a:p>
          <a:p>
            <a:r>
              <a:rPr lang="en-CA" dirty="0"/>
              <a:t>    We can alter the partition in the static partition.</a:t>
            </a:r>
          </a:p>
          <a:p>
            <a:r>
              <a:rPr lang="en-CA" dirty="0"/>
              <a:t>    You can get the partition column value from the filename, day of date </a:t>
            </a:r>
            <a:r>
              <a:rPr lang="en-CA" dirty="0" err="1"/>
              <a:t>etc</a:t>
            </a:r>
            <a:r>
              <a:rPr lang="en-CA" dirty="0"/>
              <a:t> without reading the whole big file.</a:t>
            </a:r>
          </a:p>
          <a:p>
            <a:r>
              <a:rPr lang="en-CA" dirty="0"/>
              <a:t>    If you want to use the Static partition in the hive you should set property set </a:t>
            </a:r>
            <a:r>
              <a:rPr lang="en-CA" dirty="0" err="1"/>
              <a:t>hive.mapred.mode</a:t>
            </a:r>
            <a:r>
              <a:rPr lang="en-CA" dirty="0"/>
              <a:t> = strict This property set by default in hive-site.xml</a:t>
            </a:r>
          </a:p>
          <a:p>
            <a:r>
              <a:rPr lang="en-CA" dirty="0"/>
              <a:t>    Static partition is in Strict Mode.</a:t>
            </a:r>
          </a:p>
          <a:p>
            <a:r>
              <a:rPr lang="en-CA" dirty="0"/>
              <a:t>    You should use where clause to use limit in the static partition.</a:t>
            </a:r>
          </a:p>
          <a:p>
            <a:r>
              <a:rPr lang="en-CA" dirty="0"/>
              <a:t>    You can perform Static partition on Hive Manage table or external table.</a:t>
            </a:r>
          </a:p>
          <a:p>
            <a:endParaRPr lang="en-CA" dirty="0"/>
          </a:p>
          <a:p>
            <a:r>
              <a:rPr lang="en-CA" dirty="0"/>
              <a:t>ii. Hive Dynamic Partitioning</a:t>
            </a:r>
          </a:p>
          <a:p>
            <a:endParaRPr lang="en-CA" dirty="0"/>
          </a:p>
          <a:p>
            <a:r>
              <a:rPr lang="en-CA" dirty="0"/>
              <a:t>    Single insert to partition table is known as a dynamic partition.</a:t>
            </a:r>
          </a:p>
          <a:p>
            <a:r>
              <a:rPr lang="en-CA" dirty="0"/>
              <a:t>    </a:t>
            </a:r>
            <a:r>
              <a:rPr lang="en-CA" b="1" dirty="0"/>
              <a:t>Usually, dynamic partition loads the data from the non-partitioned table.</a:t>
            </a:r>
          </a:p>
          <a:p>
            <a:r>
              <a:rPr lang="en-CA" dirty="0"/>
              <a:t>    Dynamic Partition takes more time in loading data compared to static partition.</a:t>
            </a:r>
          </a:p>
          <a:p>
            <a:r>
              <a:rPr lang="en-CA" dirty="0"/>
              <a:t>    When you have large data stored in a table then the Dynamic partition is suitable.</a:t>
            </a:r>
          </a:p>
          <a:p>
            <a:r>
              <a:rPr lang="en-CA" dirty="0"/>
              <a:t>    If you want to partition a number of columns but you don’t know how many columns then also dynamic partition is suitable.</a:t>
            </a:r>
          </a:p>
          <a:p>
            <a:r>
              <a:rPr lang="en-CA" dirty="0"/>
              <a:t>    Dynamic partition there is no required where clause to use limit.</a:t>
            </a:r>
          </a:p>
          <a:p>
            <a:r>
              <a:rPr lang="en-CA" dirty="0"/>
              <a:t>    we can’t perform alter on the Dynamic partition.</a:t>
            </a:r>
          </a:p>
          <a:p>
            <a:r>
              <a:rPr lang="en-CA" dirty="0"/>
              <a:t>    You can perform dynamic partition on hive external table and managed table.</a:t>
            </a:r>
          </a:p>
          <a:p>
            <a:r>
              <a:rPr lang="en-CA" dirty="0"/>
              <a:t>    If you want to use the Dynamic partition in the hive then the mode is in non-strict mode.</a:t>
            </a:r>
          </a:p>
          <a:p>
            <a:r>
              <a:rPr lang="en-CA" dirty="0"/>
              <a:t>    Here are Hive dynamic partition properties you should allow</a:t>
            </a:r>
          </a:p>
          <a:p>
            <a:r>
              <a:rPr lang="en-CA" dirty="0"/>
              <a:t>https://data-flair.training/blogs/apache-hive-partitions/</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70</a:t>
            </a:fld>
            <a:endParaRPr lang="en-CA"/>
          </a:p>
        </p:txBody>
      </p:sp>
    </p:spTree>
    <p:extLst>
      <p:ext uri="{BB962C8B-B14F-4D97-AF65-F5344CB8AC3E}">
        <p14:creationId xmlns:p14="http://schemas.microsoft.com/office/powerpoint/2010/main" val="393677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Partitioning in Hive is very useful to prune data during query to reduce query times.</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71</a:t>
            </a:fld>
            <a:endParaRPr lang="en-CA"/>
          </a:p>
        </p:txBody>
      </p:sp>
    </p:spTree>
    <p:extLst>
      <p:ext uri="{BB962C8B-B14F-4D97-AF65-F5344CB8AC3E}">
        <p14:creationId xmlns:p14="http://schemas.microsoft.com/office/powerpoint/2010/main" val="1679574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see that it is static partitioning which is very useful so if we have our csv file already partitioned then it will be easy</a:t>
            </a:r>
          </a:p>
          <a:p>
            <a:r>
              <a:rPr lang="en-CA" dirty="0"/>
              <a:t>Imaging we have few files ; one for Jan one for Feb and one for March so its easy for us to look in to it </a:t>
            </a:r>
          </a:p>
          <a:p>
            <a:r>
              <a:rPr lang="en-CA" dirty="0"/>
              <a:t>Same as above example</a:t>
            </a:r>
          </a:p>
        </p:txBody>
      </p:sp>
      <p:sp>
        <p:nvSpPr>
          <p:cNvPr id="4" name="Slide Number Placeholder 3"/>
          <p:cNvSpPr>
            <a:spLocks noGrp="1"/>
          </p:cNvSpPr>
          <p:nvPr>
            <p:ph type="sldNum" sz="quarter" idx="5"/>
          </p:nvPr>
        </p:nvSpPr>
        <p:spPr/>
        <p:txBody>
          <a:bodyPr/>
          <a:lstStyle/>
          <a:p>
            <a:fld id="{EE3FFBB5-6829-4124-8F86-52E48445DA59}" type="slidenum">
              <a:rPr lang="en-CA" smtClean="0"/>
              <a:t>72</a:t>
            </a:fld>
            <a:endParaRPr lang="en-CA"/>
          </a:p>
        </p:txBody>
      </p:sp>
    </p:spTree>
    <p:extLst>
      <p:ext uri="{BB962C8B-B14F-4D97-AF65-F5344CB8AC3E}">
        <p14:creationId xmlns:p14="http://schemas.microsoft.com/office/powerpoint/2010/main" val="2574568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look at another example for month=Jan so we create a new table and we will load the data and we see that it creates a directory in warehouse </a:t>
            </a:r>
          </a:p>
        </p:txBody>
      </p:sp>
      <p:sp>
        <p:nvSpPr>
          <p:cNvPr id="4" name="Slide Number Placeholder 3"/>
          <p:cNvSpPr>
            <a:spLocks noGrp="1"/>
          </p:cNvSpPr>
          <p:nvPr>
            <p:ph type="sldNum" sz="quarter" idx="5"/>
          </p:nvPr>
        </p:nvSpPr>
        <p:spPr/>
        <p:txBody>
          <a:bodyPr/>
          <a:lstStyle/>
          <a:p>
            <a:fld id="{EE3FFBB5-6829-4124-8F86-52E48445DA59}" type="slidenum">
              <a:rPr lang="en-CA" smtClean="0"/>
              <a:t>73</a:t>
            </a:fld>
            <a:endParaRPr lang="en-CA"/>
          </a:p>
        </p:txBody>
      </p:sp>
    </p:spTree>
    <p:extLst>
      <p:ext uri="{BB962C8B-B14F-4D97-AF65-F5344CB8AC3E}">
        <p14:creationId xmlns:p14="http://schemas.microsoft.com/office/powerpoint/2010/main" val="740658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do the same for salesFeb2009 but this is rarely happens because data are already mix with Jan and Feb so this methods is called static partitioning and its useful when you have already partitioned your data.</a:t>
            </a:r>
          </a:p>
          <a:p>
            <a:r>
              <a:rPr lang="en-CA" dirty="0"/>
              <a:t>We already have our file splatted to different months but it will not have this file </a:t>
            </a:r>
            <a:r>
              <a:rPr lang="en-CA" dirty="0" err="1"/>
              <a:t>splitted</a:t>
            </a:r>
            <a:r>
              <a:rPr lang="en-CA" dirty="0"/>
              <a:t> in production</a:t>
            </a:r>
          </a:p>
          <a:p>
            <a:endParaRPr lang="en-CA" dirty="0"/>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76</a:t>
            </a:fld>
            <a:endParaRPr lang="en-CA"/>
          </a:p>
        </p:txBody>
      </p:sp>
    </p:spTree>
    <p:extLst>
      <p:ext uri="{BB962C8B-B14F-4D97-AF65-F5344CB8AC3E}">
        <p14:creationId xmlns:p14="http://schemas.microsoft.com/office/powerpoint/2010/main" val="2327087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create a dynamic table .Create a table which has all data from sales then create a partition table</a:t>
            </a:r>
          </a:p>
          <a:p>
            <a:endParaRPr lang="en-CA" dirty="0"/>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77</a:t>
            </a:fld>
            <a:endParaRPr lang="en-CA"/>
          </a:p>
        </p:txBody>
      </p:sp>
    </p:spTree>
    <p:extLst>
      <p:ext uri="{BB962C8B-B14F-4D97-AF65-F5344CB8AC3E}">
        <p14:creationId xmlns:p14="http://schemas.microsoft.com/office/powerpoint/2010/main" val="2014668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see there is no directory created</a:t>
            </a:r>
          </a:p>
          <a:p>
            <a:r>
              <a:rPr lang="en-CA" dirty="0"/>
              <a:t>Make sure it is </a:t>
            </a:r>
            <a:r>
              <a:rPr lang="en-CA" dirty="0" err="1"/>
              <a:t>norestrict</a:t>
            </a:r>
            <a:endParaRPr lang="en-CA" dirty="0"/>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78</a:t>
            </a:fld>
            <a:endParaRPr lang="en-CA"/>
          </a:p>
        </p:txBody>
      </p:sp>
    </p:spTree>
    <p:extLst>
      <p:ext uri="{BB962C8B-B14F-4D97-AF65-F5344CB8AC3E}">
        <p14:creationId xmlns:p14="http://schemas.microsoft.com/office/powerpoint/2010/main" val="8440830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79</a:t>
            </a:fld>
            <a:endParaRPr lang="en-CA"/>
          </a:p>
        </p:txBody>
      </p:sp>
    </p:spTree>
    <p:extLst>
      <p:ext uri="{BB962C8B-B14F-4D97-AF65-F5344CB8AC3E}">
        <p14:creationId xmlns:p14="http://schemas.microsoft.com/office/powerpoint/2010/main" val="3969453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it will run select first then it will partition it then it will create 4 groups based on payment type then it insert it in the </a:t>
            </a:r>
            <a:r>
              <a:rPr lang="en-CA" dirty="0" err="1"/>
              <a:t>sales_dyn_part</a:t>
            </a:r>
            <a:r>
              <a:rPr lang="en-CA" dirty="0"/>
              <a:t> folder</a:t>
            </a:r>
          </a:p>
          <a:p>
            <a:r>
              <a:rPr lang="en-CA" dirty="0"/>
              <a:t>Remember : in dynamic partitioning always it choose the last column which is </a:t>
            </a:r>
            <a:r>
              <a:rPr lang="en-CA" dirty="0" err="1"/>
              <a:t>paymenttype</a:t>
            </a:r>
            <a:r>
              <a:rPr lang="en-CA" dirty="0"/>
              <a:t> here </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80</a:t>
            </a:fld>
            <a:endParaRPr lang="en-CA"/>
          </a:p>
        </p:txBody>
      </p:sp>
    </p:spTree>
    <p:extLst>
      <p:ext uri="{BB962C8B-B14F-4D97-AF65-F5344CB8AC3E}">
        <p14:creationId xmlns:p14="http://schemas.microsoft.com/office/powerpoint/2010/main" val="1664860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a:t>
            </a:r>
            <a:r>
              <a:rPr lang="en-CA" dirty="0" err="1"/>
              <a:t>ruuning</a:t>
            </a:r>
            <a:r>
              <a:rPr lang="en-CA" dirty="0"/>
              <a:t> the previous command it will create a folder and there are four folder inside it based on payment type</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82</a:t>
            </a:fld>
            <a:endParaRPr lang="en-CA"/>
          </a:p>
        </p:txBody>
      </p:sp>
    </p:spTree>
    <p:extLst>
      <p:ext uri="{BB962C8B-B14F-4D97-AF65-F5344CB8AC3E}">
        <p14:creationId xmlns:p14="http://schemas.microsoft.com/office/powerpoint/2010/main" val="102564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Boolean </a:t>
            </a:r>
            <a:r>
              <a:rPr lang="en-CA" i="1" dirty="0"/>
              <a:t>miscellaneous</a:t>
            </a:r>
            <a:r>
              <a:rPr lang="en-CA" dirty="0"/>
              <a:t> </a:t>
            </a:r>
          </a:p>
        </p:txBody>
      </p:sp>
      <p:sp>
        <p:nvSpPr>
          <p:cNvPr id="4" name="Slide Number Placeholder 3"/>
          <p:cNvSpPr>
            <a:spLocks noGrp="1"/>
          </p:cNvSpPr>
          <p:nvPr>
            <p:ph type="sldNum" sz="quarter" idx="5"/>
          </p:nvPr>
        </p:nvSpPr>
        <p:spPr/>
        <p:txBody>
          <a:bodyPr/>
          <a:lstStyle/>
          <a:p>
            <a:fld id="{EE3FFBB5-6829-4124-8F86-52E48445DA59}" type="slidenum">
              <a:rPr lang="en-CA" smtClean="0"/>
              <a:t>9</a:t>
            </a:fld>
            <a:endParaRPr lang="en-CA"/>
          </a:p>
        </p:txBody>
      </p:sp>
    </p:spTree>
    <p:extLst>
      <p:ext uri="{BB962C8B-B14F-4D97-AF65-F5344CB8AC3E}">
        <p14:creationId xmlns:p14="http://schemas.microsoft.com/office/powerpoint/2010/main" val="1256668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you can see the </a:t>
            </a:r>
            <a:r>
              <a:rPr lang="en-CA" dirty="0" err="1"/>
              <a:t>pyment</a:t>
            </a:r>
            <a:r>
              <a:rPr lang="en-CA" dirty="0"/>
              <a:t> type .why ? Because the payment type is there .We use in the partition</a:t>
            </a:r>
          </a:p>
        </p:txBody>
      </p:sp>
      <p:sp>
        <p:nvSpPr>
          <p:cNvPr id="4" name="Slide Number Placeholder 3"/>
          <p:cNvSpPr>
            <a:spLocks noGrp="1"/>
          </p:cNvSpPr>
          <p:nvPr>
            <p:ph type="sldNum" sz="quarter" idx="5"/>
          </p:nvPr>
        </p:nvSpPr>
        <p:spPr/>
        <p:txBody>
          <a:bodyPr/>
          <a:lstStyle/>
          <a:p>
            <a:fld id="{EE3FFBB5-6829-4124-8F86-52E48445DA59}" type="slidenum">
              <a:rPr lang="en-CA" smtClean="0"/>
              <a:t>83</a:t>
            </a:fld>
            <a:endParaRPr lang="en-CA"/>
          </a:p>
        </p:txBody>
      </p:sp>
    </p:spTree>
    <p:extLst>
      <p:ext uri="{BB962C8B-B14F-4D97-AF65-F5344CB8AC3E}">
        <p14:creationId xmlns:p14="http://schemas.microsoft.com/office/powerpoint/2010/main" val="2521646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we run another query </a:t>
            </a:r>
          </a:p>
          <a:p>
            <a:r>
              <a:rPr lang="en-CA" dirty="0"/>
              <a:t>We need to find the total sale for each payment type and then compare it with the one which we did not use partition</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84</a:t>
            </a:fld>
            <a:endParaRPr lang="en-CA"/>
          </a:p>
        </p:txBody>
      </p:sp>
    </p:spTree>
    <p:extLst>
      <p:ext uri="{BB962C8B-B14F-4D97-AF65-F5344CB8AC3E}">
        <p14:creationId xmlns:p14="http://schemas.microsoft.com/office/powerpoint/2010/main" val="2315318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from previous example which we did not have partition and you see that the time is 110 second compare with using partition which is 35 seconds.</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86</a:t>
            </a:fld>
            <a:endParaRPr lang="en-CA"/>
          </a:p>
        </p:txBody>
      </p:sp>
    </p:spTree>
    <p:extLst>
      <p:ext uri="{BB962C8B-B14F-4D97-AF65-F5344CB8AC3E}">
        <p14:creationId xmlns:p14="http://schemas.microsoft.com/office/powerpoint/2010/main" val="2733482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example</a:t>
            </a:r>
          </a:p>
          <a:p>
            <a:r>
              <a:rPr lang="en-CA" dirty="0"/>
              <a:t>You see it takes 0.865 which is from not partition table </a:t>
            </a:r>
          </a:p>
          <a:p>
            <a:r>
              <a:rPr lang="en-CA" dirty="0"/>
              <a:t>Lets run from partition table and compare it</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87</a:t>
            </a:fld>
            <a:endParaRPr lang="en-CA"/>
          </a:p>
        </p:txBody>
      </p:sp>
    </p:spTree>
    <p:extLst>
      <p:ext uri="{BB962C8B-B14F-4D97-AF65-F5344CB8AC3E}">
        <p14:creationId xmlns:p14="http://schemas.microsoft.com/office/powerpoint/2010/main" val="2872892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see that it takes 0.473 which less than 0.85</a:t>
            </a:r>
          </a:p>
          <a:p>
            <a:r>
              <a:rPr lang="en-CA" dirty="0"/>
              <a:t>So for partition table takes less time</a:t>
            </a:r>
          </a:p>
          <a:p>
            <a:r>
              <a:rPr lang="en-CA" dirty="0" err="1"/>
              <a:t>Sales_dyn_part</a:t>
            </a:r>
            <a:r>
              <a:rPr lang="en-CA" dirty="0"/>
              <a:t> is a table which is partitioned</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88</a:t>
            </a:fld>
            <a:endParaRPr lang="en-CA"/>
          </a:p>
        </p:txBody>
      </p:sp>
    </p:spTree>
    <p:extLst>
      <p:ext uri="{BB962C8B-B14F-4D97-AF65-F5344CB8AC3E}">
        <p14:creationId xmlns:p14="http://schemas.microsoft.com/office/powerpoint/2010/main" val="4542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10</a:t>
            </a:fld>
            <a:endParaRPr lang="en-CA"/>
          </a:p>
        </p:txBody>
      </p:sp>
    </p:spTree>
    <p:extLst>
      <p:ext uri="{BB962C8B-B14F-4D97-AF65-F5344CB8AC3E}">
        <p14:creationId xmlns:p14="http://schemas.microsoft.com/office/powerpoint/2010/main" val="1107789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https://cwiki.apache.org/confluence/display/Hive/Configuration+Properties</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11</a:t>
            </a:fld>
            <a:endParaRPr lang="en-CA"/>
          </a:p>
        </p:txBody>
      </p:sp>
    </p:spTree>
    <p:extLst>
      <p:ext uri="{BB962C8B-B14F-4D97-AF65-F5344CB8AC3E}">
        <p14:creationId xmlns:p14="http://schemas.microsoft.com/office/powerpoint/2010/main" val="1817674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Basic </a:t>
            </a:r>
            <a:r>
              <a:rPr lang="en-CA" b="1" dirty="0"/>
              <a:t>file formats</a:t>
            </a:r>
            <a:r>
              <a:rPr lang="en-CA" dirty="0"/>
              <a:t> are: Text </a:t>
            </a:r>
            <a:r>
              <a:rPr lang="en-CA" b="1" dirty="0"/>
              <a:t>format</a:t>
            </a:r>
            <a:r>
              <a:rPr lang="en-CA" dirty="0"/>
              <a:t>, Key-Value </a:t>
            </a:r>
            <a:r>
              <a:rPr lang="en-CA" b="1" dirty="0"/>
              <a:t>format</a:t>
            </a:r>
            <a:r>
              <a:rPr lang="en-CA" dirty="0"/>
              <a:t>, Sequence </a:t>
            </a:r>
            <a:r>
              <a:rPr lang="en-CA" b="1" dirty="0"/>
              <a:t>format</a:t>
            </a:r>
            <a:r>
              <a:rPr lang="en-CA" dirty="0"/>
              <a:t>.</a:t>
            </a:r>
          </a:p>
          <a:p>
            <a:r>
              <a:rPr lang="en-CA" dirty="0"/>
              <a:t>Other </a:t>
            </a:r>
            <a:r>
              <a:rPr lang="en-CA" b="1" dirty="0"/>
              <a:t>formats</a:t>
            </a:r>
            <a:r>
              <a:rPr lang="en-CA" dirty="0"/>
              <a:t> which are used and are well known are: Avro, Parquet, RC or Row-Columnar </a:t>
            </a:r>
            <a:r>
              <a:rPr lang="en-CA" b="1" dirty="0"/>
              <a:t>format</a:t>
            </a:r>
            <a:r>
              <a:rPr lang="en-CA" dirty="0"/>
              <a:t>, ORC or Optimized Row Columnar </a:t>
            </a:r>
            <a:r>
              <a:rPr lang="en-CA" b="1" dirty="0"/>
              <a:t>format</a:t>
            </a:r>
            <a:r>
              <a:rPr lang="en-CA" dirty="0"/>
              <a:t>.</a:t>
            </a: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12</a:t>
            </a:fld>
            <a:endParaRPr lang="en-CA"/>
          </a:p>
        </p:txBody>
      </p:sp>
    </p:spTree>
    <p:extLst>
      <p:ext uri="{BB962C8B-B14F-4D97-AF65-F5344CB8AC3E}">
        <p14:creationId xmlns:p14="http://schemas.microsoft.com/office/powerpoint/2010/main" val="27830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SerDe</a:t>
            </a:r>
            <a:r>
              <a:rPr lang="en-CA" dirty="0"/>
              <a:t> interface allows you to instruct Hive as to how a record should be processed. A </a:t>
            </a:r>
            <a:r>
              <a:rPr lang="en-CA" dirty="0" err="1"/>
              <a:t>SerDe</a:t>
            </a:r>
            <a:r>
              <a:rPr lang="en-CA" dirty="0"/>
              <a:t> is a combination of a Serializer and a </a:t>
            </a:r>
            <a:r>
              <a:rPr lang="en-CA" dirty="0" err="1"/>
              <a:t>Deserializer</a:t>
            </a:r>
            <a:r>
              <a:rPr lang="en-CA" dirty="0"/>
              <a:t> (hence, Ser-De). The </a:t>
            </a:r>
            <a:r>
              <a:rPr lang="en-CA" dirty="0" err="1"/>
              <a:t>Deserializer</a:t>
            </a:r>
            <a:r>
              <a:rPr lang="en-CA" dirty="0"/>
              <a:t> interface takes a string or binary representation of a record, and translates it into a </a:t>
            </a:r>
            <a:r>
              <a:rPr lang="en-CA" b="1" dirty="0"/>
              <a:t>Java object</a:t>
            </a:r>
            <a:r>
              <a:rPr lang="en-CA" dirty="0"/>
              <a:t> that Hive can manipulate.</a:t>
            </a:r>
            <a:endParaRPr lang="en-CA" sz="1200" dirty="0">
              <a:latin typeface="Times New Roman" panose="02020603050405020304" pitchFamily="18" charset="0"/>
              <a:cs typeface="Times New Roman" panose="02020603050405020304" pitchFamily="18" charset="0"/>
            </a:endParaRPr>
          </a:p>
          <a:p>
            <a:endParaRPr lang="en-CA" sz="1200" dirty="0">
              <a:latin typeface="Times New Roman" panose="02020603050405020304" pitchFamily="18" charset="0"/>
              <a:cs typeface="Times New Roman" panose="02020603050405020304" pitchFamily="18" charset="0"/>
            </a:endParaRPr>
          </a:p>
          <a:p>
            <a:r>
              <a:rPr lang="pl-PL" sz="1200" dirty="0">
                <a:latin typeface="Times New Roman" panose="02020603050405020304" pitchFamily="18" charset="0"/>
                <a:cs typeface="Times New Roman" panose="02020603050405020304" pitchFamily="18" charset="0"/>
              </a:rPr>
              <a:t>LazySimpleSerDe</a:t>
            </a:r>
          </a:p>
          <a:p>
            <a:r>
              <a:rPr lang="en-US" sz="1200" dirty="0" err="1">
                <a:latin typeface="Times New Roman" panose="02020603050405020304" pitchFamily="18" charset="0"/>
                <a:cs typeface="Times New Roman" panose="02020603050405020304" pitchFamily="18" charset="0"/>
              </a:rPr>
              <a:t>RegexSerDe</a:t>
            </a:r>
            <a:endParaRPr lang="en-US" sz="1200" dirty="0">
              <a:latin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EE3FFBB5-6829-4124-8F86-52E48445DA59}" type="slidenum">
              <a:rPr lang="en-CA" smtClean="0"/>
              <a:t>13</a:t>
            </a:fld>
            <a:endParaRPr lang="en-CA"/>
          </a:p>
        </p:txBody>
      </p:sp>
    </p:spTree>
    <p:extLst>
      <p:ext uri="{BB962C8B-B14F-4D97-AF65-F5344CB8AC3E}">
        <p14:creationId xmlns:p14="http://schemas.microsoft.com/office/powerpoint/2010/main" val="1869376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783-8A11-444D-91B3-23B093D2B1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748DF22-3A4F-4AA5-9ACE-A426370F9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67339A3-D153-460C-9A5B-C6922D1FFCF1}"/>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5" name="Footer Placeholder 4">
            <a:extLst>
              <a:ext uri="{FF2B5EF4-FFF2-40B4-BE49-F238E27FC236}">
                <a16:creationId xmlns:a16="http://schemas.microsoft.com/office/drawing/2014/main" id="{FB047C1E-07DD-4170-9559-D4C656B074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F6CB29-56A6-4F4A-BB68-1A4DCD9A3CB0}"/>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862961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F5F0-5199-437C-8216-09C02E61F97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8F12E52-FCB5-4037-A372-583983D7FD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AC097C-DBF3-4AFA-9EF0-03D78CE8D990}"/>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5" name="Footer Placeholder 4">
            <a:extLst>
              <a:ext uri="{FF2B5EF4-FFF2-40B4-BE49-F238E27FC236}">
                <a16:creationId xmlns:a16="http://schemas.microsoft.com/office/drawing/2014/main" id="{6DD5A7F8-86DD-4DE6-AE0C-82FD88BEDC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BB5B54-059D-4B7F-9AF8-AE0C612A44BC}"/>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226847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54001-46E1-48E9-AEC3-56E891FE42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7CB8016-14A9-4949-A6AB-6E4E790FC1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C1459E-BCC0-4BB3-8E7B-20071B42BC76}"/>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5" name="Footer Placeholder 4">
            <a:extLst>
              <a:ext uri="{FF2B5EF4-FFF2-40B4-BE49-F238E27FC236}">
                <a16:creationId xmlns:a16="http://schemas.microsoft.com/office/drawing/2014/main" id="{94D55EB1-415B-46F7-A52F-BCD126D1110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9E6AD8-9941-4742-A73A-0AAA00D8239F}"/>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84232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FB3C-B44C-479C-A1AF-5A579C53950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B300B04-B741-4B0E-9E28-F30250680C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22D479-85F0-4ABA-80A0-A3E6968D08E7}"/>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5" name="Footer Placeholder 4">
            <a:extLst>
              <a:ext uri="{FF2B5EF4-FFF2-40B4-BE49-F238E27FC236}">
                <a16:creationId xmlns:a16="http://schemas.microsoft.com/office/drawing/2014/main" id="{95C72BB8-A649-48A4-AFF4-443E788484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8B2923-5003-4E5D-B886-1F7A973885C3}"/>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552028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765D-C5D0-4F0E-98ED-C7208B1E0C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D04AFC4-C865-4379-972D-C9AC93B807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4EF889-7037-439C-BA54-5150844296F2}"/>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5" name="Footer Placeholder 4">
            <a:extLst>
              <a:ext uri="{FF2B5EF4-FFF2-40B4-BE49-F238E27FC236}">
                <a16:creationId xmlns:a16="http://schemas.microsoft.com/office/drawing/2014/main" id="{2718120E-55F5-45E2-8AA4-DE684EF7F6F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604ECA1-C5EB-43E6-AF55-F2EBC63CCD09}"/>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190390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24AC-5BBB-40D5-8354-6F02B38B22C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F8F29C7-36BE-4ADD-B081-54B239B23C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8483B37-3A09-4198-90F8-D8628D65D9E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67D134-F6F6-4117-BA8A-8B8186A24F50}"/>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6" name="Footer Placeholder 5">
            <a:extLst>
              <a:ext uri="{FF2B5EF4-FFF2-40B4-BE49-F238E27FC236}">
                <a16:creationId xmlns:a16="http://schemas.microsoft.com/office/drawing/2014/main" id="{C9CD93CD-201B-40B6-9C46-49D4A603DE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C6E1A4C-A35B-443D-B2B5-1577448DC47C}"/>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045446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6C4E-BB17-4F0C-BBAF-0A29A73E836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B68E19E-530A-4843-9C7F-4BBC9FB1E5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173ECC-38A9-44C2-B4A2-D33237679E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5587D58-8868-4CD6-A280-62C1F76CB0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6B310C-C70B-4CC2-9E3D-C1C2378D74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0F78E26-6742-4AF6-A568-BD282FB2A6B0}"/>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8" name="Footer Placeholder 7">
            <a:extLst>
              <a:ext uri="{FF2B5EF4-FFF2-40B4-BE49-F238E27FC236}">
                <a16:creationId xmlns:a16="http://schemas.microsoft.com/office/drawing/2014/main" id="{26AB8F93-59E2-4763-B078-CBE9565022B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7F100F7-30B3-43F2-82E8-C32E17F3F2C7}"/>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49746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CED-3EEF-45AA-B7CA-F50C50B1AB0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A06F2AE-6CBC-4F45-98BD-D552F7DF2413}"/>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4" name="Footer Placeholder 3">
            <a:extLst>
              <a:ext uri="{FF2B5EF4-FFF2-40B4-BE49-F238E27FC236}">
                <a16:creationId xmlns:a16="http://schemas.microsoft.com/office/drawing/2014/main" id="{5C0EECBD-7FC1-48A3-9AA9-2E9233A0F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5D66D9B-562B-4133-93F1-FC13789A9F56}"/>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175099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5F8DBB-C000-444A-BAD0-041B65B4AFDA}"/>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3" name="Footer Placeholder 2">
            <a:extLst>
              <a:ext uri="{FF2B5EF4-FFF2-40B4-BE49-F238E27FC236}">
                <a16:creationId xmlns:a16="http://schemas.microsoft.com/office/drawing/2014/main" id="{7C9B0687-9722-40F3-B64B-1691D12E682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38237A9-6D67-4EC1-9E1C-465F56AC4C3E}"/>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31290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BABBF-9D81-4A4C-955C-D62848399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3451AF8-4ED0-43C0-817C-A398C505EE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E4A42BF-CE6C-4493-AFE6-2D6F1DF8B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CF1C76-26D0-4E17-9A4C-0F6A48FBE145}"/>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6" name="Footer Placeholder 5">
            <a:extLst>
              <a:ext uri="{FF2B5EF4-FFF2-40B4-BE49-F238E27FC236}">
                <a16:creationId xmlns:a16="http://schemas.microsoft.com/office/drawing/2014/main" id="{0DC9D609-8C1A-4CF6-BE67-7983438C13B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A24229-AAC2-46EA-8A58-FBAB751B55F8}"/>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363443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CB20-AC9A-4F85-A626-21F8A6ED0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E7D8F0C-6357-45DA-AFA3-10B131C98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3414AE8-FC02-435B-BBC9-41D60EDD6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C6BDCD-1A8C-42D6-8C16-A3B37D04F86E}"/>
              </a:ext>
            </a:extLst>
          </p:cNvPr>
          <p:cNvSpPr>
            <a:spLocks noGrp="1"/>
          </p:cNvSpPr>
          <p:nvPr>
            <p:ph type="dt" sz="half" idx="10"/>
          </p:nvPr>
        </p:nvSpPr>
        <p:spPr/>
        <p:txBody>
          <a:bodyPr/>
          <a:lstStyle/>
          <a:p>
            <a:fld id="{201633E9-FFCD-4690-9BC9-441C5B973297}" type="datetimeFigureOut">
              <a:rPr lang="en-CA" smtClean="0"/>
              <a:t>2020-02-29</a:t>
            </a:fld>
            <a:endParaRPr lang="en-CA"/>
          </a:p>
        </p:txBody>
      </p:sp>
      <p:sp>
        <p:nvSpPr>
          <p:cNvPr id="6" name="Footer Placeholder 5">
            <a:extLst>
              <a:ext uri="{FF2B5EF4-FFF2-40B4-BE49-F238E27FC236}">
                <a16:creationId xmlns:a16="http://schemas.microsoft.com/office/drawing/2014/main" id="{BA9B69C6-8676-43C6-B61B-4E9AD5E201E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93D13FC-CBF9-47EA-A1EC-4F6775DB7DAD}"/>
              </a:ext>
            </a:extLst>
          </p:cNvPr>
          <p:cNvSpPr>
            <a:spLocks noGrp="1"/>
          </p:cNvSpPr>
          <p:nvPr>
            <p:ph type="sldNum" sz="quarter" idx="12"/>
          </p:nvPr>
        </p:nvSpPr>
        <p:spPr/>
        <p:txBody>
          <a:bodyPr/>
          <a:lstStyle/>
          <a:p>
            <a:fld id="{678035EA-EC33-4659-A17C-3AC58055B6FC}" type="slidenum">
              <a:rPr lang="en-CA" smtClean="0"/>
              <a:t>‹#›</a:t>
            </a:fld>
            <a:endParaRPr lang="en-CA"/>
          </a:p>
        </p:txBody>
      </p:sp>
    </p:spTree>
    <p:extLst>
      <p:ext uri="{BB962C8B-B14F-4D97-AF65-F5344CB8AC3E}">
        <p14:creationId xmlns:p14="http://schemas.microsoft.com/office/powerpoint/2010/main" val="15315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B5871-A735-4D7B-A01C-1862B7A51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C6F9DCD-B82B-4311-8E86-11201F8F33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23FA8F8-5ED4-47DE-A0D4-E13922109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633E9-FFCD-4690-9BC9-441C5B973297}" type="datetimeFigureOut">
              <a:rPr lang="en-CA" smtClean="0"/>
              <a:t>2020-02-29</a:t>
            </a:fld>
            <a:endParaRPr lang="en-CA"/>
          </a:p>
        </p:txBody>
      </p:sp>
      <p:sp>
        <p:nvSpPr>
          <p:cNvPr id="5" name="Footer Placeholder 4">
            <a:extLst>
              <a:ext uri="{FF2B5EF4-FFF2-40B4-BE49-F238E27FC236}">
                <a16:creationId xmlns:a16="http://schemas.microsoft.com/office/drawing/2014/main" id="{A9470423-EA2B-47DC-AF50-D981C98550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FEECF28-D703-4C80-A1D8-210363DC5B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035EA-EC33-4659-A17C-3AC58055B6FC}" type="slidenum">
              <a:rPr lang="en-CA" smtClean="0"/>
              <a:t>‹#›</a:t>
            </a:fld>
            <a:endParaRPr lang="en-CA"/>
          </a:p>
        </p:txBody>
      </p:sp>
    </p:spTree>
    <p:extLst>
      <p:ext uri="{BB962C8B-B14F-4D97-AF65-F5344CB8AC3E}">
        <p14:creationId xmlns:p14="http://schemas.microsoft.com/office/powerpoint/2010/main" val="536183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wiki.apache.org/confluence/display/Hive/Configuration+Properti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wiki.apache.org/confluence/display/Hive/LanguageManual+UDF%23LanguageManualUDF-Built-inFunction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ive">
            <a:extLst>
              <a:ext uri="{FF2B5EF4-FFF2-40B4-BE49-F238E27FC236}">
                <a16:creationId xmlns:a16="http://schemas.microsoft.com/office/drawing/2014/main" id="{6FD844DE-D71C-470A-AFE5-019A6EBD4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475" y="676275"/>
            <a:ext cx="6115050" cy="55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16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869" y="189635"/>
            <a:ext cx="10515600" cy="491402"/>
          </a:xfrm>
        </p:spPr>
        <p:txBody>
          <a:bodyPr/>
          <a:lstStyle/>
          <a:p>
            <a:r>
              <a:rPr lang="en-US" sz="2900" dirty="0">
                <a:solidFill>
                  <a:srgbClr val="FF0000"/>
                </a:solidFill>
                <a:latin typeface="Times New Roman" panose="02020603050405020304" pitchFamily="18" charset="0"/>
                <a:cs typeface="Times New Roman" panose="02020603050405020304" pitchFamily="18" charset="0"/>
              </a:rPr>
              <a:t>Create Table</a:t>
            </a:r>
          </a:p>
        </p:txBody>
      </p:sp>
      <p:sp>
        <p:nvSpPr>
          <p:cNvPr id="3" name="Content Placeholder 2"/>
          <p:cNvSpPr>
            <a:spLocks noGrp="1"/>
          </p:cNvSpPr>
          <p:nvPr>
            <p:ph idx="1"/>
          </p:nvPr>
        </p:nvSpPr>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CREATE TABLE stations</a:t>
            </a:r>
          </a:p>
          <a:p>
            <a:r>
              <a:rPr lang="en-US" dirty="0">
                <a:latin typeface="Times New Roman" panose="02020603050405020304" pitchFamily="18" charset="0"/>
                <a:cs typeface="Times New Roman" panose="02020603050405020304" pitchFamily="18" charset="0"/>
              </a:rPr>
              <a:t>&gt; (</a:t>
            </a:r>
          </a:p>
          <a:p>
            <a:r>
              <a:rPr lang="en-US" dirty="0">
                <a:latin typeface="Times New Roman" panose="02020603050405020304" pitchFamily="18" charset="0"/>
                <a:cs typeface="Times New Roman" panose="02020603050405020304" pitchFamily="18" charset="0"/>
              </a:rPr>
              <a:t>&gt; </a:t>
            </a:r>
            <a:r>
              <a:rPr lang="en-US" dirty="0" err="1">
                <a:latin typeface="Times New Roman" panose="02020603050405020304" pitchFamily="18" charset="0"/>
                <a:cs typeface="Times New Roman" panose="02020603050405020304" pitchFamily="18" charset="0"/>
              </a:rPr>
              <a:t>station_id</a:t>
            </a:r>
            <a:r>
              <a:rPr lang="en-US" dirty="0">
                <a:latin typeface="Times New Roman" panose="02020603050405020304" pitchFamily="18" charset="0"/>
                <a:cs typeface="Times New Roman" panose="02020603050405020304" pitchFamily="18" charset="0"/>
              </a:rPr>
              <a:t> INT,</a:t>
            </a:r>
          </a:p>
          <a:p>
            <a:r>
              <a:rPr lang="en-US" dirty="0">
                <a:latin typeface="Times New Roman" panose="02020603050405020304" pitchFamily="18" charset="0"/>
                <a:cs typeface="Times New Roman" panose="02020603050405020304" pitchFamily="18" charset="0"/>
              </a:rPr>
              <a:t>&gt; name STRING,</a:t>
            </a:r>
          </a:p>
          <a:p>
            <a:r>
              <a:rPr lang="pl-PL" dirty="0">
                <a:latin typeface="Times New Roman" panose="02020603050405020304" pitchFamily="18" charset="0"/>
                <a:cs typeface="Times New Roman" panose="02020603050405020304" pitchFamily="18" charset="0"/>
              </a:rPr>
              <a:t>&gt; lat DOUBLE,</a:t>
            </a:r>
          </a:p>
          <a:p>
            <a:r>
              <a:rPr lang="en-US" dirty="0">
                <a:latin typeface="Times New Roman" panose="02020603050405020304" pitchFamily="18" charset="0"/>
                <a:cs typeface="Times New Roman" panose="02020603050405020304" pitchFamily="18" charset="0"/>
              </a:rPr>
              <a:t>&gt; long DOUBLE,</a:t>
            </a:r>
          </a:p>
          <a:p>
            <a:r>
              <a:rPr lang="sv-SE" dirty="0">
                <a:latin typeface="Times New Roman" panose="02020603050405020304" pitchFamily="18" charset="0"/>
                <a:cs typeface="Times New Roman" panose="02020603050405020304" pitchFamily="18" charset="0"/>
              </a:rPr>
              <a:t>&gt; </a:t>
            </a:r>
            <a:r>
              <a:rPr lang="sv-SE" dirty="0" err="1">
                <a:latin typeface="Times New Roman" panose="02020603050405020304" pitchFamily="18" charset="0"/>
                <a:cs typeface="Times New Roman" panose="02020603050405020304" pitchFamily="18" charset="0"/>
              </a:rPr>
              <a:t>dockcount</a:t>
            </a:r>
            <a:r>
              <a:rPr lang="sv-SE" dirty="0">
                <a:latin typeface="Times New Roman" panose="02020603050405020304" pitchFamily="18" charset="0"/>
                <a:cs typeface="Times New Roman" panose="02020603050405020304" pitchFamily="18" charset="0"/>
              </a:rPr>
              <a:t> INT,</a:t>
            </a:r>
          </a:p>
          <a:p>
            <a:r>
              <a:rPr lang="da-DK" dirty="0">
                <a:latin typeface="Times New Roman" panose="02020603050405020304" pitchFamily="18" charset="0"/>
                <a:cs typeface="Times New Roman" panose="02020603050405020304" pitchFamily="18" charset="0"/>
              </a:rPr>
              <a:t>&gt; landmark STRING,</a:t>
            </a:r>
          </a:p>
          <a:p>
            <a:r>
              <a:rPr lang="en-US" dirty="0">
                <a:latin typeface="Times New Roman" panose="02020603050405020304" pitchFamily="18" charset="0"/>
                <a:cs typeface="Times New Roman" panose="02020603050405020304" pitchFamily="18" charset="0"/>
              </a:rPr>
              <a:t>&gt; installation STRING</a:t>
            </a:r>
          </a:p>
          <a:p>
            <a:r>
              <a:rPr lang="en-US" dirty="0">
                <a:latin typeface="Times New Roman" panose="02020603050405020304" pitchFamily="18" charset="0"/>
                <a:cs typeface="Times New Roman" panose="02020603050405020304" pitchFamily="18" charset="0"/>
              </a:rPr>
              <a:t>&gt; )</a:t>
            </a:r>
          </a:p>
          <a:p>
            <a:r>
              <a:rPr lang="pl-PL" dirty="0">
                <a:latin typeface="Times New Roman" panose="02020603050405020304" pitchFamily="18" charset="0"/>
                <a:cs typeface="Times New Roman" panose="02020603050405020304" pitchFamily="18" charset="0"/>
              </a:rPr>
              <a:t>&gt; ROW FORMAT DELIMITED</a:t>
            </a:r>
          </a:p>
          <a:p>
            <a:r>
              <a:rPr lang="fr-FR" dirty="0">
                <a:latin typeface="Times New Roman" panose="02020603050405020304" pitchFamily="18" charset="0"/>
                <a:cs typeface="Times New Roman" panose="02020603050405020304" pitchFamily="18" charset="0"/>
              </a:rPr>
              <a:t>&gt; FIELDS TERMINATED BY ',’</a:t>
            </a:r>
          </a:p>
          <a:p>
            <a:r>
              <a:rPr lang="en-US" dirty="0">
                <a:latin typeface="Times New Roman" panose="02020603050405020304" pitchFamily="18" charset="0"/>
                <a:cs typeface="Times New Roman" panose="02020603050405020304" pitchFamily="18" charset="0"/>
              </a:rPr>
              <a:t>&gt; STORED AS TEXTFILE</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76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8171"/>
          </a:xfrm>
        </p:spPr>
        <p:txBody>
          <a:bodyPr/>
          <a:lstStyle/>
          <a:p>
            <a:r>
              <a:rPr lang="en-US" sz="2900" dirty="0">
                <a:solidFill>
                  <a:srgbClr val="FF0000"/>
                </a:solidFill>
                <a:latin typeface="Times New Roman" panose="02020603050405020304" pitchFamily="18" charset="0"/>
                <a:cs typeface="Times New Roman" panose="02020603050405020304" pitchFamily="18" charset="0"/>
              </a:rPr>
              <a:t>Hive Configuration Parameters</a:t>
            </a:r>
          </a:p>
        </p:txBody>
      </p:sp>
      <p:sp>
        <p:nvSpPr>
          <p:cNvPr id="3" name="Content Placeholder 2"/>
          <p:cNvSpPr>
            <a:spLocks noGrp="1"/>
          </p:cNvSpPr>
          <p:nvPr>
            <p:ph idx="1"/>
          </p:nvPr>
        </p:nvSpPr>
        <p:spPr>
          <a:xfrm>
            <a:off x="0" y="6513915"/>
            <a:ext cx="11197683" cy="688170"/>
          </a:xfrm>
        </p:spPr>
        <p:txBody>
          <a:bodyPr>
            <a:normAutofit/>
          </a:bodyPr>
          <a:lstStyle/>
          <a:p>
            <a:pPr marL="114300" indent="0">
              <a:buNone/>
            </a:pPr>
            <a:r>
              <a:rPr lang="en-US" sz="2000" dirty="0">
                <a:hlinkClick r:id="rId3"/>
              </a:rPr>
              <a:t>https://cwiki.apache.org/confluence/display/Hive/Configuration+Properties</a:t>
            </a:r>
            <a:r>
              <a:rPr lang="en-US" sz="2000" dirty="0"/>
              <a:t> </a:t>
            </a:r>
          </a:p>
        </p:txBody>
      </p:sp>
      <p:pic>
        <p:nvPicPr>
          <p:cNvPr id="4" name="Picture 3">
            <a:extLst>
              <a:ext uri="{FF2B5EF4-FFF2-40B4-BE49-F238E27FC236}">
                <a16:creationId xmlns:a16="http://schemas.microsoft.com/office/drawing/2014/main" id="{8F2736B1-592B-48E4-8F0F-719F63A07C8A}"/>
              </a:ext>
            </a:extLst>
          </p:cNvPr>
          <p:cNvPicPr>
            <a:picLocks noChangeAspect="1"/>
          </p:cNvPicPr>
          <p:nvPr/>
        </p:nvPicPr>
        <p:blipFill>
          <a:blip r:embed="rId4"/>
          <a:stretch>
            <a:fillRect/>
          </a:stretch>
        </p:blipFill>
        <p:spPr>
          <a:xfrm>
            <a:off x="4252331" y="651681"/>
            <a:ext cx="7939669" cy="5862234"/>
          </a:xfrm>
          <a:prstGeom prst="rect">
            <a:avLst/>
          </a:prstGeom>
        </p:spPr>
      </p:pic>
    </p:spTree>
    <p:extLst>
      <p:ext uri="{BB962C8B-B14F-4D97-AF65-F5344CB8AC3E}">
        <p14:creationId xmlns:p14="http://schemas.microsoft.com/office/powerpoint/2010/main" val="279243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443" y="143337"/>
            <a:ext cx="10515600" cy="537700"/>
          </a:xfrm>
        </p:spPr>
        <p:txBody>
          <a:bodyPr/>
          <a:lstStyle/>
          <a:p>
            <a:r>
              <a:rPr lang="en-US" sz="2900" dirty="0">
                <a:solidFill>
                  <a:srgbClr val="FF0000"/>
                </a:solidFill>
                <a:latin typeface="Times New Roman" panose="02020603050405020304" pitchFamily="18" charset="0"/>
                <a:cs typeface="Times New Roman" panose="02020603050405020304" pitchFamily="18" charset="0"/>
              </a:rPr>
              <a:t>I/O Formats in Hive</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TEXTFILE</a:t>
            </a:r>
          </a:p>
          <a:p>
            <a:r>
              <a:rPr lang="en-US" sz="2000" dirty="0">
                <a:latin typeface="Times New Roman" panose="02020603050405020304" pitchFamily="18" charset="0"/>
                <a:cs typeface="Times New Roman" panose="02020603050405020304" pitchFamily="18" charset="0"/>
              </a:rPr>
              <a:t>SEQUENCEFILE</a:t>
            </a:r>
          </a:p>
          <a:p>
            <a:r>
              <a:rPr lang="en-US" sz="2000" dirty="0">
                <a:latin typeface="Times New Roman" panose="02020603050405020304" pitchFamily="18" charset="0"/>
                <a:cs typeface="Times New Roman" panose="02020603050405020304" pitchFamily="18" charset="0"/>
              </a:rPr>
              <a:t>ORC</a:t>
            </a:r>
          </a:p>
          <a:p>
            <a:r>
              <a:rPr lang="en-US" sz="2000" dirty="0">
                <a:latin typeface="Times New Roman" panose="02020603050405020304" pitchFamily="18" charset="0"/>
                <a:cs typeface="Times New Roman" panose="02020603050405020304" pitchFamily="18" charset="0"/>
              </a:rPr>
              <a:t>PARQUET</a:t>
            </a:r>
          </a:p>
          <a:p>
            <a:r>
              <a:rPr lang="en-US" sz="2000" dirty="0">
                <a:latin typeface="Times New Roman" panose="02020603050405020304" pitchFamily="18" charset="0"/>
                <a:cs typeface="Times New Roman" panose="02020603050405020304" pitchFamily="18" charset="0"/>
              </a:rPr>
              <a:t>AVRO</a:t>
            </a:r>
          </a:p>
        </p:txBody>
      </p:sp>
      <p:pic>
        <p:nvPicPr>
          <p:cNvPr id="4" name="Picture 3">
            <a:extLst>
              <a:ext uri="{FF2B5EF4-FFF2-40B4-BE49-F238E27FC236}">
                <a16:creationId xmlns:a16="http://schemas.microsoft.com/office/drawing/2014/main" id="{32B02795-C406-4FAE-9DBC-0E529C7EC12D}"/>
              </a:ext>
            </a:extLst>
          </p:cNvPr>
          <p:cNvPicPr>
            <a:picLocks noChangeAspect="1"/>
          </p:cNvPicPr>
          <p:nvPr/>
        </p:nvPicPr>
        <p:blipFill rotWithShape="1">
          <a:blip r:embed="rId3"/>
          <a:srcRect l="1840"/>
          <a:stretch/>
        </p:blipFill>
        <p:spPr>
          <a:xfrm>
            <a:off x="4873083" y="1825625"/>
            <a:ext cx="6480717" cy="3192424"/>
          </a:xfrm>
          <a:prstGeom prst="rect">
            <a:avLst/>
          </a:prstGeom>
        </p:spPr>
      </p:pic>
    </p:spTree>
    <p:extLst>
      <p:ext uri="{BB962C8B-B14F-4D97-AF65-F5344CB8AC3E}">
        <p14:creationId xmlns:p14="http://schemas.microsoft.com/office/powerpoint/2010/main" val="3321565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213" y="179930"/>
            <a:ext cx="10515600" cy="641873"/>
          </a:xfrm>
        </p:spPr>
        <p:txBody>
          <a:bodyPr/>
          <a:lstStyle/>
          <a:p>
            <a:r>
              <a:rPr lang="en-US" sz="2900" dirty="0" err="1">
                <a:solidFill>
                  <a:srgbClr val="FF0000"/>
                </a:solidFill>
                <a:latin typeface="Times New Roman" panose="02020603050405020304" pitchFamily="18" charset="0"/>
                <a:cs typeface="Times New Roman" panose="02020603050405020304" pitchFamily="18" charset="0"/>
              </a:rPr>
              <a:t>SerDe’s</a:t>
            </a:r>
            <a:r>
              <a:rPr lang="en-US" sz="2900" dirty="0">
                <a:solidFill>
                  <a:srgbClr val="FF0000"/>
                </a:solidFill>
                <a:latin typeface="Times New Roman" panose="02020603050405020304" pitchFamily="18" charset="0"/>
                <a:cs typeface="Times New Roman" panose="02020603050405020304" pitchFamily="18" charset="0"/>
              </a:rPr>
              <a:t> in Hive</a:t>
            </a:r>
          </a:p>
        </p:txBody>
      </p:sp>
      <p:pic>
        <p:nvPicPr>
          <p:cNvPr id="5" name="Picture 4" descr="A close up of text on a white background&#10;&#10;Description automatically generated">
            <a:extLst>
              <a:ext uri="{FF2B5EF4-FFF2-40B4-BE49-F238E27FC236}">
                <a16:creationId xmlns:a16="http://schemas.microsoft.com/office/drawing/2014/main" id="{1C826C87-62B4-434F-9FA3-651609D08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173" y="1454482"/>
            <a:ext cx="7316942" cy="4950903"/>
          </a:xfrm>
          <a:prstGeom prst="rect">
            <a:avLst/>
          </a:prstGeom>
        </p:spPr>
      </p:pic>
      <p:sp>
        <p:nvSpPr>
          <p:cNvPr id="3" name="Rectangle 2">
            <a:extLst>
              <a:ext uri="{FF2B5EF4-FFF2-40B4-BE49-F238E27FC236}">
                <a16:creationId xmlns:a16="http://schemas.microsoft.com/office/drawing/2014/main" id="{28954BE5-BBA8-44A3-A7FD-C96A128CCC33}"/>
              </a:ext>
            </a:extLst>
          </p:cNvPr>
          <p:cNvSpPr/>
          <p:nvPr/>
        </p:nvSpPr>
        <p:spPr>
          <a:xfrm>
            <a:off x="5633013" y="2128967"/>
            <a:ext cx="3126049"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Translates it into a </a:t>
            </a:r>
            <a:r>
              <a:rPr lang="en-CA" b="1" dirty="0">
                <a:solidFill>
                  <a:srgbClr val="FF0000"/>
                </a:solidFill>
                <a:latin typeface="Times New Roman" panose="02020603050405020304" pitchFamily="18" charset="0"/>
                <a:cs typeface="Times New Roman" panose="02020603050405020304" pitchFamily="18" charset="0"/>
              </a:rPr>
              <a:t>Java object</a:t>
            </a:r>
            <a:r>
              <a:rPr lang="en-CA" dirty="0">
                <a:solidFill>
                  <a:srgbClr val="FF0000"/>
                </a:solidFill>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AEC5E159-15B1-46B6-A03F-39BF51CA77C5}"/>
              </a:ext>
            </a:extLst>
          </p:cNvPr>
          <p:cNvSpPr/>
          <p:nvPr/>
        </p:nvSpPr>
        <p:spPr>
          <a:xfrm>
            <a:off x="4033640" y="6493404"/>
            <a:ext cx="5273816"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Translate to string or binary representation of a record</a:t>
            </a:r>
          </a:p>
        </p:txBody>
      </p:sp>
    </p:spTree>
    <p:extLst>
      <p:ext uri="{BB962C8B-B14F-4D97-AF65-F5344CB8AC3E}">
        <p14:creationId xmlns:p14="http://schemas.microsoft.com/office/powerpoint/2010/main" val="536880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27" y="108647"/>
            <a:ext cx="10515600" cy="783451"/>
          </a:xfrm>
        </p:spPr>
        <p:txBody>
          <a:bodyPr>
            <a:normAutofit/>
          </a:bodyPr>
          <a:lstStyle/>
          <a:p>
            <a:r>
              <a:rPr lang="en-US" sz="2900" dirty="0">
                <a:solidFill>
                  <a:srgbClr val="FF0000"/>
                </a:solidFill>
                <a:latin typeface="Times New Roman" panose="02020603050405020304" pitchFamily="18" charset="0"/>
                <a:cs typeface="Times New Roman" panose="02020603050405020304" pitchFamily="18" charset="0"/>
              </a:rPr>
              <a:t>Built-in Functions</a:t>
            </a:r>
          </a:p>
        </p:txBody>
      </p:sp>
      <p:sp>
        <p:nvSpPr>
          <p:cNvPr id="3" name="Content Placeholder 2"/>
          <p:cNvSpPr>
            <a:spLocks noGrp="1"/>
          </p:cNvSpPr>
          <p:nvPr>
            <p:ph idx="1"/>
          </p:nvPr>
        </p:nvSpPr>
        <p:spPr>
          <a:xfrm>
            <a:off x="91068" y="6099717"/>
            <a:ext cx="10515600" cy="649636"/>
          </a:xfrm>
        </p:spPr>
        <p:txBody>
          <a:bodyPr>
            <a:normAutofit fontScale="92500" lnSpcReduction="10000"/>
          </a:bodyPr>
          <a:lstStyle/>
          <a:p>
            <a:pPr marL="114300" indent="0">
              <a:buNone/>
            </a:pPr>
            <a:r>
              <a:rPr lang="en-US" sz="2400" dirty="0">
                <a:latin typeface="Times New Roman" panose="02020603050405020304" pitchFamily="18" charset="0"/>
                <a:cs typeface="Times New Roman" panose="02020603050405020304" pitchFamily="18" charset="0"/>
                <a:hlinkClick r:id="rId3"/>
              </a:rPr>
              <a:t>https://cwiki.apache.org/confluence/display/Hive/LanguageManual+UDF#LanguageManualUDF-Built-inFunctions</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84FF5C-1CE8-491C-82A0-499E1484A42D}"/>
              </a:ext>
            </a:extLst>
          </p:cNvPr>
          <p:cNvPicPr>
            <a:picLocks noChangeAspect="1"/>
          </p:cNvPicPr>
          <p:nvPr/>
        </p:nvPicPr>
        <p:blipFill>
          <a:blip r:embed="rId4"/>
          <a:stretch>
            <a:fillRect/>
          </a:stretch>
        </p:blipFill>
        <p:spPr>
          <a:xfrm>
            <a:off x="0" y="1119860"/>
            <a:ext cx="12192000" cy="4618280"/>
          </a:xfrm>
          <a:prstGeom prst="rect">
            <a:avLst/>
          </a:prstGeom>
        </p:spPr>
      </p:pic>
    </p:spTree>
    <p:extLst>
      <p:ext uri="{BB962C8B-B14F-4D97-AF65-F5344CB8AC3E}">
        <p14:creationId xmlns:p14="http://schemas.microsoft.com/office/powerpoint/2010/main" val="355171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583337-0B29-4870-9AB4-E3B33484B214}"/>
              </a:ext>
            </a:extLst>
          </p:cNvPr>
          <p:cNvPicPr>
            <a:picLocks noChangeAspect="1"/>
          </p:cNvPicPr>
          <p:nvPr/>
        </p:nvPicPr>
        <p:blipFill>
          <a:blip r:embed="rId2"/>
          <a:stretch>
            <a:fillRect/>
          </a:stretch>
        </p:blipFill>
        <p:spPr>
          <a:xfrm>
            <a:off x="1279389" y="0"/>
            <a:ext cx="9633222" cy="6858000"/>
          </a:xfrm>
          <a:prstGeom prst="rect">
            <a:avLst/>
          </a:prstGeom>
        </p:spPr>
      </p:pic>
    </p:spTree>
    <p:extLst>
      <p:ext uri="{BB962C8B-B14F-4D97-AF65-F5344CB8AC3E}">
        <p14:creationId xmlns:p14="http://schemas.microsoft.com/office/powerpoint/2010/main" val="2243119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40A9A-2049-49FF-A6AE-1CB72EE0FE0F}"/>
              </a:ext>
            </a:extLst>
          </p:cNvPr>
          <p:cNvPicPr>
            <a:picLocks noChangeAspect="1"/>
          </p:cNvPicPr>
          <p:nvPr/>
        </p:nvPicPr>
        <p:blipFill>
          <a:blip r:embed="rId2"/>
          <a:stretch>
            <a:fillRect/>
          </a:stretch>
        </p:blipFill>
        <p:spPr>
          <a:xfrm>
            <a:off x="771525" y="152400"/>
            <a:ext cx="10648950" cy="6553200"/>
          </a:xfrm>
          <a:prstGeom prst="rect">
            <a:avLst/>
          </a:prstGeom>
        </p:spPr>
      </p:pic>
    </p:spTree>
    <p:extLst>
      <p:ext uri="{BB962C8B-B14F-4D97-AF65-F5344CB8AC3E}">
        <p14:creationId xmlns:p14="http://schemas.microsoft.com/office/powerpoint/2010/main" val="1332678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A75FB-AF61-47C9-BB9E-F3AC9B148E9E}"/>
              </a:ext>
            </a:extLst>
          </p:cNvPr>
          <p:cNvPicPr>
            <a:picLocks noChangeAspect="1"/>
          </p:cNvPicPr>
          <p:nvPr/>
        </p:nvPicPr>
        <p:blipFill>
          <a:blip r:embed="rId3"/>
          <a:stretch>
            <a:fillRect/>
          </a:stretch>
        </p:blipFill>
        <p:spPr>
          <a:xfrm>
            <a:off x="273688" y="231627"/>
            <a:ext cx="11439525" cy="3848100"/>
          </a:xfrm>
          <a:prstGeom prst="rect">
            <a:avLst/>
          </a:prstGeom>
        </p:spPr>
      </p:pic>
      <p:pic>
        <p:nvPicPr>
          <p:cNvPr id="3" name="Picture 2">
            <a:extLst>
              <a:ext uri="{FF2B5EF4-FFF2-40B4-BE49-F238E27FC236}">
                <a16:creationId xmlns:a16="http://schemas.microsoft.com/office/drawing/2014/main" id="{A52A3576-171F-4EC8-9302-50C8FE719500}"/>
              </a:ext>
            </a:extLst>
          </p:cNvPr>
          <p:cNvPicPr>
            <a:picLocks noChangeAspect="1"/>
          </p:cNvPicPr>
          <p:nvPr/>
        </p:nvPicPr>
        <p:blipFill>
          <a:blip r:embed="rId4"/>
          <a:stretch>
            <a:fillRect/>
          </a:stretch>
        </p:blipFill>
        <p:spPr>
          <a:xfrm>
            <a:off x="202933" y="4236732"/>
            <a:ext cx="11391900" cy="1866900"/>
          </a:xfrm>
          <a:prstGeom prst="rect">
            <a:avLst/>
          </a:prstGeom>
        </p:spPr>
      </p:pic>
    </p:spTree>
    <p:extLst>
      <p:ext uri="{BB962C8B-B14F-4D97-AF65-F5344CB8AC3E}">
        <p14:creationId xmlns:p14="http://schemas.microsoft.com/office/powerpoint/2010/main" val="3613320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7279A-A8B0-4B45-97B0-52483944AD2A}"/>
              </a:ext>
            </a:extLst>
          </p:cNvPr>
          <p:cNvPicPr>
            <a:picLocks noChangeAspect="1"/>
          </p:cNvPicPr>
          <p:nvPr/>
        </p:nvPicPr>
        <p:blipFill>
          <a:blip r:embed="rId2"/>
          <a:stretch>
            <a:fillRect/>
          </a:stretch>
        </p:blipFill>
        <p:spPr>
          <a:xfrm>
            <a:off x="1790700" y="209550"/>
            <a:ext cx="8610600" cy="6438900"/>
          </a:xfrm>
          <a:prstGeom prst="rect">
            <a:avLst/>
          </a:prstGeom>
        </p:spPr>
      </p:pic>
    </p:spTree>
    <p:extLst>
      <p:ext uri="{BB962C8B-B14F-4D97-AF65-F5344CB8AC3E}">
        <p14:creationId xmlns:p14="http://schemas.microsoft.com/office/powerpoint/2010/main" val="3545328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4651E7-7A00-4879-A2ED-9600F05D7162}"/>
              </a:ext>
            </a:extLst>
          </p:cNvPr>
          <p:cNvPicPr>
            <a:picLocks noChangeAspect="1"/>
          </p:cNvPicPr>
          <p:nvPr/>
        </p:nvPicPr>
        <p:blipFill>
          <a:blip r:embed="rId3"/>
          <a:stretch>
            <a:fillRect/>
          </a:stretch>
        </p:blipFill>
        <p:spPr>
          <a:xfrm>
            <a:off x="3100491" y="716783"/>
            <a:ext cx="3800475" cy="762000"/>
          </a:xfrm>
          <a:prstGeom prst="rect">
            <a:avLst/>
          </a:prstGeom>
        </p:spPr>
      </p:pic>
      <p:pic>
        <p:nvPicPr>
          <p:cNvPr id="3" name="Picture 2">
            <a:extLst>
              <a:ext uri="{FF2B5EF4-FFF2-40B4-BE49-F238E27FC236}">
                <a16:creationId xmlns:a16="http://schemas.microsoft.com/office/drawing/2014/main" id="{0671E86D-A11B-46E3-AABD-A5F66A9C9F1A}"/>
              </a:ext>
            </a:extLst>
          </p:cNvPr>
          <p:cNvPicPr>
            <a:picLocks noChangeAspect="1"/>
          </p:cNvPicPr>
          <p:nvPr/>
        </p:nvPicPr>
        <p:blipFill>
          <a:blip r:embed="rId4"/>
          <a:stretch>
            <a:fillRect/>
          </a:stretch>
        </p:blipFill>
        <p:spPr>
          <a:xfrm>
            <a:off x="3256974" y="1730043"/>
            <a:ext cx="4010025" cy="885825"/>
          </a:xfrm>
          <a:prstGeom prst="rect">
            <a:avLst/>
          </a:prstGeom>
        </p:spPr>
      </p:pic>
      <p:pic>
        <p:nvPicPr>
          <p:cNvPr id="4" name="Picture 3">
            <a:extLst>
              <a:ext uri="{FF2B5EF4-FFF2-40B4-BE49-F238E27FC236}">
                <a16:creationId xmlns:a16="http://schemas.microsoft.com/office/drawing/2014/main" id="{7D92F785-2FDF-4D10-9819-14A8F7744A38}"/>
              </a:ext>
            </a:extLst>
          </p:cNvPr>
          <p:cNvPicPr>
            <a:picLocks noChangeAspect="1"/>
          </p:cNvPicPr>
          <p:nvPr/>
        </p:nvPicPr>
        <p:blipFill>
          <a:blip r:embed="rId5"/>
          <a:stretch>
            <a:fillRect/>
          </a:stretch>
        </p:blipFill>
        <p:spPr>
          <a:xfrm>
            <a:off x="3256974" y="2782503"/>
            <a:ext cx="3829050" cy="790575"/>
          </a:xfrm>
          <a:prstGeom prst="rect">
            <a:avLst/>
          </a:prstGeom>
        </p:spPr>
      </p:pic>
      <p:pic>
        <p:nvPicPr>
          <p:cNvPr id="5" name="Picture 4">
            <a:extLst>
              <a:ext uri="{FF2B5EF4-FFF2-40B4-BE49-F238E27FC236}">
                <a16:creationId xmlns:a16="http://schemas.microsoft.com/office/drawing/2014/main" id="{1C53142F-522F-4673-8EE3-1AE5BBDAC3C0}"/>
              </a:ext>
            </a:extLst>
          </p:cNvPr>
          <p:cNvPicPr>
            <a:picLocks noChangeAspect="1"/>
          </p:cNvPicPr>
          <p:nvPr/>
        </p:nvPicPr>
        <p:blipFill>
          <a:blip r:embed="rId6"/>
          <a:stretch>
            <a:fillRect/>
          </a:stretch>
        </p:blipFill>
        <p:spPr>
          <a:xfrm>
            <a:off x="3256974" y="3942217"/>
            <a:ext cx="4514850" cy="885825"/>
          </a:xfrm>
          <a:prstGeom prst="rect">
            <a:avLst/>
          </a:prstGeom>
        </p:spPr>
      </p:pic>
    </p:spTree>
    <p:extLst>
      <p:ext uri="{BB962C8B-B14F-4D97-AF65-F5344CB8AC3E}">
        <p14:creationId xmlns:p14="http://schemas.microsoft.com/office/powerpoint/2010/main" val="340854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20" y="122057"/>
            <a:ext cx="10515600" cy="757619"/>
          </a:xfrm>
        </p:spPr>
        <p:txBody>
          <a:bodyPr/>
          <a:lstStyle/>
          <a:p>
            <a:r>
              <a:rPr lang="en-US" sz="3200" dirty="0">
                <a:solidFill>
                  <a:srgbClr val="FF0000"/>
                </a:solidFill>
                <a:latin typeface="Times New Roman" panose="02020603050405020304" pitchFamily="18" charset="0"/>
                <a:cs typeface="Times New Roman" panose="02020603050405020304" pitchFamily="18" charset="0"/>
              </a:rPr>
              <a:t>Hive Features</a:t>
            </a:r>
          </a:p>
        </p:txBody>
      </p:sp>
      <p:sp>
        <p:nvSpPr>
          <p:cNvPr id="3" name="Content Placeholder 2"/>
          <p:cNvSpPr>
            <a:spLocks noGrp="1"/>
          </p:cNvSpPr>
          <p:nvPr>
            <p:ph idx="1"/>
          </p:nvPr>
        </p:nvSpPr>
        <p:spPr>
          <a:xfrm>
            <a:off x="97420" y="1238491"/>
            <a:ext cx="11256380" cy="4938472"/>
          </a:xfrm>
        </p:spPr>
        <p:txBody>
          <a:bodyPr>
            <a:normAutofit/>
          </a:bodyPr>
          <a:lstStyle/>
          <a:p>
            <a:r>
              <a:rPr lang="en-US" sz="2400" dirty="0">
                <a:latin typeface="Times New Roman" panose="02020603050405020304" pitchFamily="18" charset="0"/>
                <a:cs typeface="Times New Roman" panose="02020603050405020304" pitchFamily="18" charset="0"/>
              </a:rPr>
              <a:t>Commonly used data warehousing tool</a:t>
            </a:r>
          </a:p>
          <a:p>
            <a:r>
              <a:rPr lang="en-US" sz="2400" dirty="0">
                <a:latin typeface="Times New Roman" panose="02020603050405020304" pitchFamily="18" charset="0"/>
                <a:cs typeface="Times New Roman" panose="02020603050405020304" pitchFamily="18" charset="0"/>
              </a:rPr>
              <a:t>Introduces a data query language called </a:t>
            </a:r>
            <a:r>
              <a:rPr lang="en-US" sz="2400" dirty="0" err="1">
                <a:latin typeface="Times New Roman" panose="02020603050405020304" pitchFamily="18" charset="0"/>
                <a:cs typeface="Times New Roman" panose="02020603050405020304" pitchFamily="18" charset="0"/>
              </a:rPr>
              <a:t>HiveQL</a:t>
            </a:r>
            <a:r>
              <a:rPr lang="en-US" sz="2400" dirty="0">
                <a:latin typeface="Times New Roman" panose="02020603050405020304" pitchFamily="18" charset="0"/>
                <a:cs typeface="Times New Roman" panose="02020603050405020304" pitchFamily="18" charset="0"/>
              </a:rPr>
              <a:t> (Hive Query Language) similar to SQL</a:t>
            </a:r>
          </a:p>
          <a:p>
            <a:r>
              <a:rPr lang="en-US" sz="2400" dirty="0">
                <a:latin typeface="Times New Roman" panose="02020603050405020304" pitchFamily="18" charset="0"/>
                <a:cs typeface="Times New Roman" panose="02020603050405020304" pitchFamily="18" charset="0"/>
              </a:rPr>
              <a:t>Maintains a tabular abstraction to data present on HDFS</a:t>
            </a:r>
          </a:p>
          <a:p>
            <a:r>
              <a:rPr lang="en-US" sz="2400" dirty="0">
                <a:latin typeface="Times New Roman" panose="02020603050405020304" pitchFamily="18" charset="0"/>
                <a:cs typeface="Times New Roman" panose="02020603050405020304" pitchFamily="18" charset="0"/>
              </a:rPr>
              <a:t>Tables have columns &amp; data types just like in any relational database</a:t>
            </a:r>
          </a:p>
          <a:p>
            <a:r>
              <a:rPr lang="en-US" sz="2400" dirty="0">
                <a:latin typeface="Times New Roman" panose="02020603050405020304" pitchFamily="18" charset="0"/>
                <a:cs typeface="Times New Roman" panose="02020603050405020304" pitchFamily="18" charset="0"/>
              </a:rPr>
              <a:t>It is a schema-on-read platform</a:t>
            </a:r>
          </a:p>
          <a:p>
            <a:r>
              <a:rPr lang="en-US" sz="2400" dirty="0">
                <a:latin typeface="Times New Roman" panose="02020603050405020304" pitchFamily="18" charset="0"/>
                <a:cs typeface="Times New Roman" panose="02020603050405020304" pitchFamily="18" charset="0"/>
              </a:rPr>
              <a:t>Update of data is not possible</a:t>
            </a:r>
          </a:p>
          <a:p>
            <a:r>
              <a:rPr lang="en-US" sz="2400" dirty="0">
                <a:latin typeface="Times New Roman" panose="02020603050405020304" pitchFamily="18" charset="0"/>
                <a:cs typeface="Times New Roman" panose="02020603050405020304" pitchFamily="18" charset="0"/>
              </a:rPr>
              <a:t>No transactions, no rollbacks, no transaction isolation level</a:t>
            </a:r>
          </a:p>
          <a:p>
            <a:r>
              <a:rPr lang="en-US" sz="2400" dirty="0">
                <a:latin typeface="Times New Roman" panose="02020603050405020304" pitchFamily="18" charset="0"/>
                <a:cs typeface="Times New Roman" panose="02020603050405020304" pitchFamily="18" charset="0"/>
              </a:rPr>
              <a:t>No primary keys, no foreign keys</a:t>
            </a:r>
          </a:p>
          <a:p>
            <a:r>
              <a:rPr lang="en-US" sz="2400" dirty="0">
                <a:latin typeface="Times New Roman" panose="02020603050405020304" pitchFamily="18" charset="0"/>
                <a:cs typeface="Times New Roman" panose="02020603050405020304" pitchFamily="18" charset="0"/>
              </a:rPr>
              <a:t>Incorrectly formatted data or any data for which a value cannot be found is simply reported as “null”</a:t>
            </a:r>
          </a:p>
          <a:p>
            <a:r>
              <a:rPr lang="en-US" sz="2400" dirty="0">
                <a:latin typeface="Times New Roman" panose="02020603050405020304" pitchFamily="18" charset="0"/>
                <a:cs typeface="Times New Roman" panose="02020603050405020304" pitchFamily="18" charset="0"/>
              </a:rPr>
              <a:t>Table definitions are stored in the </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metastore database</a:t>
            </a:r>
          </a:p>
        </p:txBody>
      </p:sp>
    </p:spTree>
    <p:extLst>
      <p:ext uri="{BB962C8B-B14F-4D97-AF65-F5344CB8AC3E}">
        <p14:creationId xmlns:p14="http://schemas.microsoft.com/office/powerpoint/2010/main" val="414582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B4A559-12FA-47F0-852C-B82D3D98127E}"/>
              </a:ext>
            </a:extLst>
          </p:cNvPr>
          <p:cNvPicPr>
            <a:picLocks noChangeAspect="1"/>
          </p:cNvPicPr>
          <p:nvPr/>
        </p:nvPicPr>
        <p:blipFill>
          <a:blip r:embed="rId2"/>
          <a:stretch>
            <a:fillRect/>
          </a:stretch>
        </p:blipFill>
        <p:spPr>
          <a:xfrm>
            <a:off x="0" y="1364153"/>
            <a:ext cx="12192000" cy="4129693"/>
          </a:xfrm>
          <a:prstGeom prst="rect">
            <a:avLst/>
          </a:prstGeom>
        </p:spPr>
      </p:pic>
    </p:spTree>
    <p:extLst>
      <p:ext uri="{BB962C8B-B14F-4D97-AF65-F5344CB8AC3E}">
        <p14:creationId xmlns:p14="http://schemas.microsoft.com/office/powerpoint/2010/main" val="812261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50E9C5-74F4-4BC2-AFFA-77C130007350}"/>
              </a:ext>
            </a:extLst>
          </p:cNvPr>
          <p:cNvPicPr>
            <a:picLocks noChangeAspect="1"/>
          </p:cNvPicPr>
          <p:nvPr/>
        </p:nvPicPr>
        <p:blipFill>
          <a:blip r:embed="rId3"/>
          <a:stretch>
            <a:fillRect/>
          </a:stretch>
        </p:blipFill>
        <p:spPr>
          <a:xfrm>
            <a:off x="1328425" y="0"/>
            <a:ext cx="9535150" cy="6858000"/>
          </a:xfrm>
          <a:prstGeom prst="rect">
            <a:avLst/>
          </a:prstGeom>
        </p:spPr>
      </p:pic>
    </p:spTree>
    <p:extLst>
      <p:ext uri="{BB962C8B-B14F-4D97-AF65-F5344CB8AC3E}">
        <p14:creationId xmlns:p14="http://schemas.microsoft.com/office/powerpoint/2010/main" val="35697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2CD10A-8AA3-480C-957F-E75E6DC8F351}"/>
              </a:ext>
            </a:extLst>
          </p:cNvPr>
          <p:cNvPicPr>
            <a:picLocks noChangeAspect="1"/>
          </p:cNvPicPr>
          <p:nvPr/>
        </p:nvPicPr>
        <p:blipFill>
          <a:blip r:embed="rId3"/>
          <a:stretch>
            <a:fillRect/>
          </a:stretch>
        </p:blipFill>
        <p:spPr>
          <a:xfrm>
            <a:off x="637894" y="3965145"/>
            <a:ext cx="10163175" cy="1552575"/>
          </a:xfrm>
          <a:prstGeom prst="rect">
            <a:avLst/>
          </a:prstGeom>
        </p:spPr>
      </p:pic>
      <p:pic>
        <p:nvPicPr>
          <p:cNvPr id="3" name="Picture 2">
            <a:extLst>
              <a:ext uri="{FF2B5EF4-FFF2-40B4-BE49-F238E27FC236}">
                <a16:creationId xmlns:a16="http://schemas.microsoft.com/office/drawing/2014/main" id="{F82CCF37-AE45-4009-B2A0-33C60D045FD7}"/>
              </a:ext>
            </a:extLst>
          </p:cNvPr>
          <p:cNvPicPr>
            <a:picLocks noChangeAspect="1"/>
          </p:cNvPicPr>
          <p:nvPr/>
        </p:nvPicPr>
        <p:blipFill>
          <a:blip r:embed="rId4"/>
          <a:stretch>
            <a:fillRect/>
          </a:stretch>
        </p:blipFill>
        <p:spPr>
          <a:xfrm>
            <a:off x="1094031" y="780883"/>
            <a:ext cx="5657850" cy="781050"/>
          </a:xfrm>
          <a:prstGeom prst="rect">
            <a:avLst/>
          </a:prstGeom>
        </p:spPr>
      </p:pic>
      <p:pic>
        <p:nvPicPr>
          <p:cNvPr id="4" name="Picture 3">
            <a:extLst>
              <a:ext uri="{FF2B5EF4-FFF2-40B4-BE49-F238E27FC236}">
                <a16:creationId xmlns:a16="http://schemas.microsoft.com/office/drawing/2014/main" id="{1FA573D8-2E33-4E90-BC63-C911ECD321AB}"/>
              </a:ext>
            </a:extLst>
          </p:cNvPr>
          <p:cNvPicPr>
            <a:picLocks noChangeAspect="1"/>
          </p:cNvPicPr>
          <p:nvPr/>
        </p:nvPicPr>
        <p:blipFill>
          <a:blip r:embed="rId5"/>
          <a:stretch>
            <a:fillRect/>
          </a:stretch>
        </p:blipFill>
        <p:spPr>
          <a:xfrm>
            <a:off x="874620" y="2250645"/>
            <a:ext cx="7753350" cy="1323975"/>
          </a:xfrm>
          <a:prstGeom prst="rect">
            <a:avLst/>
          </a:prstGeom>
        </p:spPr>
      </p:pic>
      <p:pic>
        <p:nvPicPr>
          <p:cNvPr id="5" name="Picture 4">
            <a:extLst>
              <a:ext uri="{FF2B5EF4-FFF2-40B4-BE49-F238E27FC236}">
                <a16:creationId xmlns:a16="http://schemas.microsoft.com/office/drawing/2014/main" id="{857CD871-2F3C-458E-A932-0E3B099772B4}"/>
              </a:ext>
            </a:extLst>
          </p:cNvPr>
          <p:cNvPicPr>
            <a:picLocks noChangeAspect="1"/>
          </p:cNvPicPr>
          <p:nvPr/>
        </p:nvPicPr>
        <p:blipFill>
          <a:blip r:embed="rId6"/>
          <a:stretch>
            <a:fillRect/>
          </a:stretch>
        </p:blipFill>
        <p:spPr>
          <a:xfrm>
            <a:off x="469527" y="5787670"/>
            <a:ext cx="11468100" cy="790575"/>
          </a:xfrm>
          <a:prstGeom prst="rect">
            <a:avLst/>
          </a:prstGeom>
        </p:spPr>
      </p:pic>
      <p:sp>
        <p:nvSpPr>
          <p:cNvPr id="6" name="Rectangle 5">
            <a:extLst>
              <a:ext uri="{FF2B5EF4-FFF2-40B4-BE49-F238E27FC236}">
                <a16:creationId xmlns:a16="http://schemas.microsoft.com/office/drawing/2014/main" id="{113473B4-C9AD-4463-8537-B0E3E6DC2A01}"/>
              </a:ext>
            </a:extLst>
          </p:cNvPr>
          <p:cNvSpPr/>
          <p:nvPr/>
        </p:nvSpPr>
        <p:spPr>
          <a:xfrm>
            <a:off x="6402534" y="893020"/>
            <a:ext cx="1486304" cy="369332"/>
          </a:xfrm>
          <a:prstGeom prst="rect">
            <a:avLst/>
          </a:prstGeom>
        </p:spPr>
        <p:txBody>
          <a:bodyPr wrap="none">
            <a:spAutoFit/>
          </a:bodyPr>
          <a:lstStyle/>
          <a:p>
            <a:pPr lvl="0">
              <a:defRPr/>
            </a:pPr>
            <a:r>
              <a:rPr lang="en-CA" b="1" dirty="0">
                <a:solidFill>
                  <a:srgbClr val="FF0000"/>
                </a:solidFill>
                <a:latin typeface="Times New Roman" panose="02020603050405020304" pitchFamily="18" charset="0"/>
                <a:cs typeface="Times New Roman" panose="02020603050405020304" pitchFamily="18" charset="0"/>
              </a:rPr>
              <a:t>Hive-site.xml</a:t>
            </a:r>
          </a:p>
        </p:txBody>
      </p:sp>
    </p:spTree>
    <p:extLst>
      <p:ext uri="{BB962C8B-B14F-4D97-AF65-F5344CB8AC3E}">
        <p14:creationId xmlns:p14="http://schemas.microsoft.com/office/powerpoint/2010/main" val="767125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289B2-964C-4D90-9D37-EA9DBA061693}"/>
              </a:ext>
            </a:extLst>
          </p:cNvPr>
          <p:cNvPicPr>
            <a:picLocks noChangeAspect="1"/>
          </p:cNvPicPr>
          <p:nvPr/>
        </p:nvPicPr>
        <p:blipFill>
          <a:blip r:embed="rId2"/>
          <a:stretch>
            <a:fillRect/>
          </a:stretch>
        </p:blipFill>
        <p:spPr>
          <a:xfrm>
            <a:off x="0" y="639096"/>
            <a:ext cx="12192000" cy="6076195"/>
          </a:xfrm>
          <a:prstGeom prst="rect">
            <a:avLst/>
          </a:prstGeom>
        </p:spPr>
      </p:pic>
      <p:sp>
        <p:nvSpPr>
          <p:cNvPr id="3" name="Rectangle 2">
            <a:extLst>
              <a:ext uri="{FF2B5EF4-FFF2-40B4-BE49-F238E27FC236}">
                <a16:creationId xmlns:a16="http://schemas.microsoft.com/office/drawing/2014/main" id="{981F8941-7364-48EC-8EE9-63AAF13C1266}"/>
              </a:ext>
            </a:extLst>
          </p:cNvPr>
          <p:cNvSpPr/>
          <p:nvPr/>
        </p:nvSpPr>
        <p:spPr>
          <a:xfrm>
            <a:off x="133060" y="0"/>
            <a:ext cx="1710725" cy="369332"/>
          </a:xfrm>
          <a:prstGeom prst="rect">
            <a:avLst/>
          </a:prstGeom>
        </p:spPr>
        <p:txBody>
          <a:bodyPr wrap="none">
            <a:spAutoFit/>
          </a:bodyPr>
          <a:lstStyle/>
          <a:p>
            <a:r>
              <a:rPr lang="en-CA"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Managed table </a:t>
            </a:r>
            <a:endParaRPr lang="en-CA" dirty="0"/>
          </a:p>
        </p:txBody>
      </p:sp>
    </p:spTree>
    <p:extLst>
      <p:ext uri="{BB962C8B-B14F-4D97-AF65-F5344CB8AC3E}">
        <p14:creationId xmlns:p14="http://schemas.microsoft.com/office/powerpoint/2010/main" val="310633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13171E-E873-4CBD-ABB0-D8E1E1713970}"/>
              </a:ext>
            </a:extLst>
          </p:cNvPr>
          <p:cNvPicPr>
            <a:picLocks noChangeAspect="1"/>
          </p:cNvPicPr>
          <p:nvPr/>
        </p:nvPicPr>
        <p:blipFill rotWithShape="1">
          <a:blip r:embed="rId3"/>
          <a:srcRect b="50475"/>
          <a:stretch/>
        </p:blipFill>
        <p:spPr>
          <a:xfrm>
            <a:off x="446567" y="1051051"/>
            <a:ext cx="7800975" cy="669851"/>
          </a:xfrm>
          <a:prstGeom prst="rect">
            <a:avLst/>
          </a:prstGeom>
        </p:spPr>
      </p:pic>
      <p:pic>
        <p:nvPicPr>
          <p:cNvPr id="3" name="Picture 2">
            <a:extLst>
              <a:ext uri="{FF2B5EF4-FFF2-40B4-BE49-F238E27FC236}">
                <a16:creationId xmlns:a16="http://schemas.microsoft.com/office/drawing/2014/main" id="{85C91893-F321-4335-9820-6F0A73259D9A}"/>
              </a:ext>
            </a:extLst>
          </p:cNvPr>
          <p:cNvPicPr>
            <a:picLocks noChangeAspect="1"/>
          </p:cNvPicPr>
          <p:nvPr/>
        </p:nvPicPr>
        <p:blipFill>
          <a:blip r:embed="rId4"/>
          <a:stretch>
            <a:fillRect/>
          </a:stretch>
        </p:blipFill>
        <p:spPr>
          <a:xfrm>
            <a:off x="446567" y="1720902"/>
            <a:ext cx="8477250" cy="695325"/>
          </a:xfrm>
          <a:prstGeom prst="rect">
            <a:avLst/>
          </a:prstGeom>
        </p:spPr>
      </p:pic>
      <p:pic>
        <p:nvPicPr>
          <p:cNvPr id="6" name="Picture 5">
            <a:extLst>
              <a:ext uri="{FF2B5EF4-FFF2-40B4-BE49-F238E27FC236}">
                <a16:creationId xmlns:a16="http://schemas.microsoft.com/office/drawing/2014/main" id="{FA3E2482-A72B-4453-AA02-104E0E0FD66F}"/>
              </a:ext>
            </a:extLst>
          </p:cNvPr>
          <p:cNvPicPr>
            <a:picLocks noChangeAspect="1"/>
          </p:cNvPicPr>
          <p:nvPr/>
        </p:nvPicPr>
        <p:blipFill>
          <a:blip r:embed="rId5"/>
          <a:stretch>
            <a:fillRect/>
          </a:stretch>
        </p:blipFill>
        <p:spPr>
          <a:xfrm>
            <a:off x="1318043" y="3165231"/>
            <a:ext cx="6282531" cy="3562543"/>
          </a:xfrm>
          <a:prstGeom prst="rect">
            <a:avLst/>
          </a:prstGeom>
        </p:spPr>
      </p:pic>
    </p:spTree>
    <p:extLst>
      <p:ext uri="{BB962C8B-B14F-4D97-AF65-F5344CB8AC3E}">
        <p14:creationId xmlns:p14="http://schemas.microsoft.com/office/powerpoint/2010/main" val="2150351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30D53F-9231-4ACC-89DE-F2A00E951AD4}"/>
              </a:ext>
            </a:extLst>
          </p:cNvPr>
          <p:cNvPicPr>
            <a:picLocks noChangeAspect="1"/>
          </p:cNvPicPr>
          <p:nvPr/>
        </p:nvPicPr>
        <p:blipFill>
          <a:blip r:embed="rId2"/>
          <a:stretch>
            <a:fillRect/>
          </a:stretch>
        </p:blipFill>
        <p:spPr>
          <a:xfrm>
            <a:off x="0" y="1569592"/>
            <a:ext cx="12192000" cy="3115733"/>
          </a:xfrm>
          <a:prstGeom prst="rect">
            <a:avLst/>
          </a:prstGeom>
        </p:spPr>
      </p:pic>
    </p:spTree>
    <p:extLst>
      <p:ext uri="{BB962C8B-B14F-4D97-AF65-F5344CB8AC3E}">
        <p14:creationId xmlns:p14="http://schemas.microsoft.com/office/powerpoint/2010/main" val="319323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9CBB2-8B80-4F81-8E6C-EA1A75332CEB}"/>
              </a:ext>
            </a:extLst>
          </p:cNvPr>
          <p:cNvPicPr>
            <a:picLocks noChangeAspect="1"/>
          </p:cNvPicPr>
          <p:nvPr/>
        </p:nvPicPr>
        <p:blipFill>
          <a:blip r:embed="rId2"/>
          <a:stretch>
            <a:fillRect/>
          </a:stretch>
        </p:blipFill>
        <p:spPr>
          <a:xfrm>
            <a:off x="0" y="0"/>
            <a:ext cx="12192000" cy="6493426"/>
          </a:xfrm>
          <a:prstGeom prst="rect">
            <a:avLst/>
          </a:prstGeom>
        </p:spPr>
      </p:pic>
    </p:spTree>
    <p:extLst>
      <p:ext uri="{BB962C8B-B14F-4D97-AF65-F5344CB8AC3E}">
        <p14:creationId xmlns:p14="http://schemas.microsoft.com/office/powerpoint/2010/main" val="375140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F4255-E887-4B58-B450-B2B03551B580}"/>
              </a:ext>
            </a:extLst>
          </p:cNvPr>
          <p:cNvPicPr>
            <a:picLocks noChangeAspect="1"/>
          </p:cNvPicPr>
          <p:nvPr/>
        </p:nvPicPr>
        <p:blipFill>
          <a:blip r:embed="rId3"/>
          <a:stretch>
            <a:fillRect/>
          </a:stretch>
        </p:blipFill>
        <p:spPr>
          <a:xfrm>
            <a:off x="1209675" y="2924175"/>
            <a:ext cx="9772650" cy="1009650"/>
          </a:xfrm>
          <a:prstGeom prst="rect">
            <a:avLst/>
          </a:prstGeom>
        </p:spPr>
      </p:pic>
      <p:sp>
        <p:nvSpPr>
          <p:cNvPr id="3" name="Rectangle 2">
            <a:extLst>
              <a:ext uri="{FF2B5EF4-FFF2-40B4-BE49-F238E27FC236}">
                <a16:creationId xmlns:a16="http://schemas.microsoft.com/office/drawing/2014/main" id="{F4E69413-4D21-4934-A8CD-4DFF83AD3070}"/>
              </a:ext>
            </a:extLst>
          </p:cNvPr>
          <p:cNvSpPr/>
          <p:nvPr/>
        </p:nvSpPr>
        <p:spPr>
          <a:xfrm>
            <a:off x="93784" y="6341405"/>
            <a:ext cx="10065099"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After I check the /user/pedram there is no salesjan2009 because we loaded </a:t>
            </a:r>
          </a:p>
        </p:txBody>
      </p:sp>
    </p:spTree>
    <p:extLst>
      <p:ext uri="{BB962C8B-B14F-4D97-AF65-F5344CB8AC3E}">
        <p14:creationId xmlns:p14="http://schemas.microsoft.com/office/powerpoint/2010/main" val="2721353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1AE42-A9F5-43E6-B3C0-BEE786FE32E5}"/>
              </a:ext>
            </a:extLst>
          </p:cNvPr>
          <p:cNvPicPr>
            <a:picLocks noChangeAspect="1"/>
          </p:cNvPicPr>
          <p:nvPr/>
        </p:nvPicPr>
        <p:blipFill>
          <a:blip r:embed="rId3"/>
          <a:stretch>
            <a:fillRect/>
          </a:stretch>
        </p:blipFill>
        <p:spPr>
          <a:xfrm>
            <a:off x="0" y="3176978"/>
            <a:ext cx="12192000" cy="504043"/>
          </a:xfrm>
          <a:prstGeom prst="rect">
            <a:avLst/>
          </a:prstGeom>
        </p:spPr>
      </p:pic>
    </p:spTree>
    <p:extLst>
      <p:ext uri="{BB962C8B-B14F-4D97-AF65-F5344CB8AC3E}">
        <p14:creationId xmlns:p14="http://schemas.microsoft.com/office/powerpoint/2010/main" val="3249216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48824-0AD8-4289-B78D-D3D730FF1C9B}"/>
              </a:ext>
            </a:extLst>
          </p:cNvPr>
          <p:cNvPicPr>
            <a:picLocks noChangeAspect="1"/>
          </p:cNvPicPr>
          <p:nvPr/>
        </p:nvPicPr>
        <p:blipFill>
          <a:blip r:embed="rId2"/>
          <a:stretch>
            <a:fillRect/>
          </a:stretch>
        </p:blipFill>
        <p:spPr>
          <a:xfrm>
            <a:off x="0" y="1467574"/>
            <a:ext cx="12192000" cy="3922852"/>
          </a:xfrm>
          <a:prstGeom prst="rect">
            <a:avLst/>
          </a:prstGeom>
        </p:spPr>
      </p:pic>
    </p:spTree>
    <p:extLst>
      <p:ext uri="{BB962C8B-B14F-4D97-AF65-F5344CB8AC3E}">
        <p14:creationId xmlns:p14="http://schemas.microsoft.com/office/powerpoint/2010/main" val="501019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068"/>
            <a:ext cx="10515600" cy="597552"/>
          </a:xfrm>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Role of Metastore DB</a:t>
            </a:r>
          </a:p>
        </p:txBody>
      </p:sp>
      <p:pic>
        <p:nvPicPr>
          <p:cNvPr id="4" name="Content Placeholder 3" descr="Hive Metastore.jpg"/>
          <p:cNvPicPr>
            <a:picLocks noGrp="1" noChangeAspect="1"/>
          </p:cNvPicPr>
          <p:nvPr>
            <p:ph idx="1"/>
          </p:nvPr>
        </p:nvPicPr>
        <p:blipFill>
          <a:blip r:embed="rId3">
            <a:extLst>
              <a:ext uri="{28A0092B-C50C-407E-A947-70E740481C1C}">
                <a14:useLocalDpi xmlns:a14="http://schemas.microsoft.com/office/drawing/2010/main" val="0"/>
              </a:ext>
            </a:extLst>
          </a:blip>
          <a:srcRect l="-6410" r="-6410"/>
          <a:stretch>
            <a:fillRect/>
          </a:stretch>
        </p:blipFill>
        <p:spPr>
          <a:xfrm>
            <a:off x="2883786" y="649620"/>
            <a:ext cx="8166410" cy="5144838"/>
          </a:xfrm>
        </p:spPr>
      </p:pic>
      <p:sp>
        <p:nvSpPr>
          <p:cNvPr id="3" name="Rectangle 2">
            <a:extLst>
              <a:ext uri="{FF2B5EF4-FFF2-40B4-BE49-F238E27FC236}">
                <a16:creationId xmlns:a16="http://schemas.microsoft.com/office/drawing/2014/main" id="{779FD54B-0A96-4772-B4B8-890D1CB3B472}"/>
              </a:ext>
            </a:extLst>
          </p:cNvPr>
          <p:cNvSpPr/>
          <p:nvPr/>
        </p:nvSpPr>
        <p:spPr>
          <a:xfrm>
            <a:off x="0" y="6159601"/>
            <a:ext cx="11297265" cy="646331"/>
          </a:xfrm>
          <a:prstGeom prst="rect">
            <a:avLst/>
          </a:prstGeom>
        </p:spPr>
        <p:txBody>
          <a:bodyPr wrap="square">
            <a:spAutoFit/>
          </a:bodyPr>
          <a:lstStyle/>
          <a:p>
            <a:r>
              <a:rPr lang="en-CA" b="1" dirty="0">
                <a:solidFill>
                  <a:srgbClr val="FF0000"/>
                </a:solidFill>
                <a:latin typeface="Times New Roman" panose="02020603050405020304" pitchFamily="18" charset="0"/>
                <a:cs typeface="Times New Roman" panose="02020603050405020304" pitchFamily="18" charset="0"/>
              </a:rPr>
              <a:t>DDL is Data Definition Language </a:t>
            </a:r>
            <a:r>
              <a:rPr lang="en-CA" dirty="0">
                <a:latin typeface="Times New Roman" panose="02020603050405020304" pitchFamily="18" charset="0"/>
                <a:cs typeface="Times New Roman" panose="02020603050405020304" pitchFamily="18" charset="0"/>
              </a:rPr>
              <a:t>: it is used to define data structures.</a:t>
            </a:r>
            <a:r>
              <a:rPr lang="en-CA" dirty="0"/>
              <a:t> such as create table</a:t>
            </a:r>
            <a:endParaRPr lang="en-CA" dirty="0">
              <a:latin typeface="Times New Roman" panose="02020603050405020304" pitchFamily="18" charset="0"/>
              <a:cs typeface="Times New Roman" panose="02020603050405020304" pitchFamily="18" charset="0"/>
            </a:endParaRPr>
          </a:p>
          <a:p>
            <a:r>
              <a:rPr lang="en-CA" b="1" dirty="0">
                <a:solidFill>
                  <a:srgbClr val="FF0000"/>
                </a:solidFill>
                <a:latin typeface="Times New Roman" panose="02020603050405020304" pitchFamily="18" charset="0"/>
                <a:cs typeface="Times New Roman" panose="02020603050405020304" pitchFamily="18" charset="0"/>
              </a:rPr>
              <a:t>DML is Data Manipulation Language </a:t>
            </a:r>
            <a:r>
              <a:rPr lang="en-CA" dirty="0">
                <a:latin typeface="Times New Roman" panose="02020603050405020304" pitchFamily="18" charset="0"/>
                <a:cs typeface="Times New Roman" panose="02020603050405020304" pitchFamily="18" charset="0"/>
              </a:rPr>
              <a:t>: it is used to manipulate data itself.</a:t>
            </a:r>
            <a:r>
              <a:rPr lang="en-CA" dirty="0"/>
              <a:t> such as insert, update, delete</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635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7791B-17F7-4302-AC69-603DE9C0E667}"/>
              </a:ext>
            </a:extLst>
          </p:cNvPr>
          <p:cNvPicPr>
            <a:picLocks noChangeAspect="1"/>
          </p:cNvPicPr>
          <p:nvPr/>
        </p:nvPicPr>
        <p:blipFill>
          <a:blip r:embed="rId3"/>
          <a:stretch>
            <a:fillRect/>
          </a:stretch>
        </p:blipFill>
        <p:spPr>
          <a:xfrm>
            <a:off x="863326" y="0"/>
            <a:ext cx="10465348" cy="6858000"/>
          </a:xfrm>
          <a:prstGeom prst="rect">
            <a:avLst/>
          </a:prstGeom>
        </p:spPr>
      </p:pic>
    </p:spTree>
    <p:extLst>
      <p:ext uri="{BB962C8B-B14F-4D97-AF65-F5344CB8AC3E}">
        <p14:creationId xmlns:p14="http://schemas.microsoft.com/office/powerpoint/2010/main" val="1546256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1DC2C-E449-457D-94A6-473E5F3E3934}"/>
              </a:ext>
            </a:extLst>
          </p:cNvPr>
          <p:cNvPicPr>
            <a:picLocks noChangeAspect="1"/>
          </p:cNvPicPr>
          <p:nvPr/>
        </p:nvPicPr>
        <p:blipFill>
          <a:blip r:embed="rId3"/>
          <a:stretch>
            <a:fillRect/>
          </a:stretch>
        </p:blipFill>
        <p:spPr>
          <a:xfrm>
            <a:off x="0" y="0"/>
            <a:ext cx="11749414" cy="3332292"/>
          </a:xfrm>
          <a:prstGeom prst="rect">
            <a:avLst/>
          </a:prstGeom>
        </p:spPr>
      </p:pic>
      <p:pic>
        <p:nvPicPr>
          <p:cNvPr id="3" name="Picture 2">
            <a:extLst>
              <a:ext uri="{FF2B5EF4-FFF2-40B4-BE49-F238E27FC236}">
                <a16:creationId xmlns:a16="http://schemas.microsoft.com/office/drawing/2014/main" id="{BA035433-9B61-4DF2-B3CC-F35683BC9838}"/>
              </a:ext>
            </a:extLst>
          </p:cNvPr>
          <p:cNvPicPr>
            <a:picLocks noChangeAspect="1"/>
          </p:cNvPicPr>
          <p:nvPr/>
        </p:nvPicPr>
        <p:blipFill rotWithShape="1">
          <a:blip r:embed="rId4"/>
          <a:srcRect b="7995"/>
          <a:stretch/>
        </p:blipFill>
        <p:spPr>
          <a:xfrm>
            <a:off x="0" y="3197029"/>
            <a:ext cx="12192000" cy="2642360"/>
          </a:xfrm>
          <a:prstGeom prst="rect">
            <a:avLst/>
          </a:prstGeom>
        </p:spPr>
      </p:pic>
      <p:pic>
        <p:nvPicPr>
          <p:cNvPr id="4" name="Picture 3">
            <a:extLst>
              <a:ext uri="{FF2B5EF4-FFF2-40B4-BE49-F238E27FC236}">
                <a16:creationId xmlns:a16="http://schemas.microsoft.com/office/drawing/2014/main" id="{C6F5798D-3327-4399-8CE3-A00F964AAC93}"/>
              </a:ext>
            </a:extLst>
          </p:cNvPr>
          <p:cNvPicPr>
            <a:picLocks noChangeAspect="1"/>
          </p:cNvPicPr>
          <p:nvPr/>
        </p:nvPicPr>
        <p:blipFill>
          <a:blip r:embed="rId5"/>
          <a:stretch>
            <a:fillRect/>
          </a:stretch>
        </p:blipFill>
        <p:spPr>
          <a:xfrm>
            <a:off x="0" y="5982441"/>
            <a:ext cx="12192000" cy="1341623"/>
          </a:xfrm>
          <a:prstGeom prst="rect">
            <a:avLst/>
          </a:prstGeom>
        </p:spPr>
      </p:pic>
    </p:spTree>
    <p:extLst>
      <p:ext uri="{BB962C8B-B14F-4D97-AF65-F5344CB8AC3E}">
        <p14:creationId xmlns:p14="http://schemas.microsoft.com/office/powerpoint/2010/main" val="261467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A89978-CCA0-4B4B-9098-7403648D1B87}"/>
              </a:ext>
            </a:extLst>
          </p:cNvPr>
          <p:cNvPicPr>
            <a:picLocks noChangeAspect="1"/>
          </p:cNvPicPr>
          <p:nvPr/>
        </p:nvPicPr>
        <p:blipFill>
          <a:blip r:embed="rId3"/>
          <a:stretch>
            <a:fillRect/>
          </a:stretch>
        </p:blipFill>
        <p:spPr>
          <a:xfrm>
            <a:off x="553633" y="0"/>
            <a:ext cx="11084733" cy="6858000"/>
          </a:xfrm>
          <a:prstGeom prst="rect">
            <a:avLst/>
          </a:prstGeom>
        </p:spPr>
      </p:pic>
    </p:spTree>
    <p:extLst>
      <p:ext uri="{BB962C8B-B14F-4D97-AF65-F5344CB8AC3E}">
        <p14:creationId xmlns:p14="http://schemas.microsoft.com/office/powerpoint/2010/main" val="26562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060BDB-5E96-43A4-BA2A-BB11E5A6734F}"/>
              </a:ext>
            </a:extLst>
          </p:cNvPr>
          <p:cNvPicPr>
            <a:picLocks noChangeAspect="1"/>
          </p:cNvPicPr>
          <p:nvPr/>
        </p:nvPicPr>
        <p:blipFill>
          <a:blip r:embed="rId2"/>
          <a:stretch>
            <a:fillRect/>
          </a:stretch>
        </p:blipFill>
        <p:spPr>
          <a:xfrm>
            <a:off x="138417" y="0"/>
            <a:ext cx="4224183" cy="6858000"/>
          </a:xfrm>
          <a:prstGeom prst="rect">
            <a:avLst/>
          </a:prstGeom>
        </p:spPr>
      </p:pic>
      <p:pic>
        <p:nvPicPr>
          <p:cNvPr id="3" name="Picture 2">
            <a:extLst>
              <a:ext uri="{FF2B5EF4-FFF2-40B4-BE49-F238E27FC236}">
                <a16:creationId xmlns:a16="http://schemas.microsoft.com/office/drawing/2014/main" id="{10913E47-5E11-497C-BF24-7E3A568477F5}"/>
              </a:ext>
            </a:extLst>
          </p:cNvPr>
          <p:cNvPicPr>
            <a:picLocks noChangeAspect="1"/>
          </p:cNvPicPr>
          <p:nvPr/>
        </p:nvPicPr>
        <p:blipFill>
          <a:blip r:embed="rId3"/>
          <a:stretch>
            <a:fillRect/>
          </a:stretch>
        </p:blipFill>
        <p:spPr>
          <a:xfrm>
            <a:off x="5214405" y="0"/>
            <a:ext cx="4719331" cy="6858000"/>
          </a:xfrm>
          <a:prstGeom prst="rect">
            <a:avLst/>
          </a:prstGeom>
        </p:spPr>
      </p:pic>
    </p:spTree>
    <p:extLst>
      <p:ext uri="{BB962C8B-B14F-4D97-AF65-F5344CB8AC3E}">
        <p14:creationId xmlns:p14="http://schemas.microsoft.com/office/powerpoint/2010/main" val="357937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E77995-0904-485E-A1DD-95B78B59FC5C}"/>
              </a:ext>
            </a:extLst>
          </p:cNvPr>
          <p:cNvPicPr>
            <a:picLocks noChangeAspect="1"/>
          </p:cNvPicPr>
          <p:nvPr/>
        </p:nvPicPr>
        <p:blipFill>
          <a:blip r:embed="rId3"/>
          <a:stretch>
            <a:fillRect/>
          </a:stretch>
        </p:blipFill>
        <p:spPr>
          <a:xfrm>
            <a:off x="91466" y="0"/>
            <a:ext cx="9353550" cy="2457450"/>
          </a:xfrm>
          <a:prstGeom prst="rect">
            <a:avLst/>
          </a:prstGeom>
        </p:spPr>
      </p:pic>
      <p:pic>
        <p:nvPicPr>
          <p:cNvPr id="3" name="Picture 2">
            <a:extLst>
              <a:ext uri="{FF2B5EF4-FFF2-40B4-BE49-F238E27FC236}">
                <a16:creationId xmlns:a16="http://schemas.microsoft.com/office/drawing/2014/main" id="{9B9FAAC8-5218-4FA5-8C77-516D3E257741}"/>
              </a:ext>
            </a:extLst>
          </p:cNvPr>
          <p:cNvPicPr>
            <a:picLocks noChangeAspect="1"/>
          </p:cNvPicPr>
          <p:nvPr/>
        </p:nvPicPr>
        <p:blipFill>
          <a:blip r:embed="rId4"/>
          <a:stretch>
            <a:fillRect/>
          </a:stretch>
        </p:blipFill>
        <p:spPr>
          <a:xfrm>
            <a:off x="91466" y="2803308"/>
            <a:ext cx="12192000" cy="374562"/>
          </a:xfrm>
          <a:prstGeom prst="rect">
            <a:avLst/>
          </a:prstGeom>
        </p:spPr>
      </p:pic>
      <p:pic>
        <p:nvPicPr>
          <p:cNvPr id="4" name="Picture 3">
            <a:extLst>
              <a:ext uri="{FF2B5EF4-FFF2-40B4-BE49-F238E27FC236}">
                <a16:creationId xmlns:a16="http://schemas.microsoft.com/office/drawing/2014/main" id="{58CC5A9C-0148-4292-BF21-69A31ED72357}"/>
              </a:ext>
            </a:extLst>
          </p:cNvPr>
          <p:cNvPicPr>
            <a:picLocks noChangeAspect="1"/>
          </p:cNvPicPr>
          <p:nvPr/>
        </p:nvPicPr>
        <p:blipFill>
          <a:blip r:embed="rId5"/>
          <a:stretch>
            <a:fillRect/>
          </a:stretch>
        </p:blipFill>
        <p:spPr>
          <a:xfrm>
            <a:off x="91466" y="3461578"/>
            <a:ext cx="8191500" cy="276225"/>
          </a:xfrm>
          <a:prstGeom prst="rect">
            <a:avLst/>
          </a:prstGeom>
        </p:spPr>
      </p:pic>
      <p:pic>
        <p:nvPicPr>
          <p:cNvPr id="5" name="Picture 4">
            <a:extLst>
              <a:ext uri="{FF2B5EF4-FFF2-40B4-BE49-F238E27FC236}">
                <a16:creationId xmlns:a16="http://schemas.microsoft.com/office/drawing/2014/main" id="{BD7D780B-2F08-4CC5-89A2-923A0DAA9874}"/>
              </a:ext>
            </a:extLst>
          </p:cNvPr>
          <p:cNvPicPr>
            <a:picLocks noChangeAspect="1"/>
          </p:cNvPicPr>
          <p:nvPr/>
        </p:nvPicPr>
        <p:blipFill>
          <a:blip r:embed="rId6"/>
          <a:stretch>
            <a:fillRect/>
          </a:stretch>
        </p:blipFill>
        <p:spPr>
          <a:xfrm>
            <a:off x="91466" y="4021511"/>
            <a:ext cx="12192000" cy="1392072"/>
          </a:xfrm>
          <a:prstGeom prst="rect">
            <a:avLst/>
          </a:prstGeom>
        </p:spPr>
      </p:pic>
      <p:pic>
        <p:nvPicPr>
          <p:cNvPr id="6" name="Picture 5">
            <a:extLst>
              <a:ext uri="{FF2B5EF4-FFF2-40B4-BE49-F238E27FC236}">
                <a16:creationId xmlns:a16="http://schemas.microsoft.com/office/drawing/2014/main" id="{36760748-1A90-4327-AB3D-5281574FE3A8}"/>
              </a:ext>
            </a:extLst>
          </p:cNvPr>
          <p:cNvPicPr>
            <a:picLocks noChangeAspect="1"/>
          </p:cNvPicPr>
          <p:nvPr/>
        </p:nvPicPr>
        <p:blipFill>
          <a:blip r:embed="rId7"/>
          <a:stretch>
            <a:fillRect/>
          </a:stretch>
        </p:blipFill>
        <p:spPr>
          <a:xfrm>
            <a:off x="0" y="5689159"/>
            <a:ext cx="12192000" cy="1129528"/>
          </a:xfrm>
          <a:prstGeom prst="rect">
            <a:avLst/>
          </a:prstGeom>
        </p:spPr>
      </p:pic>
    </p:spTree>
    <p:extLst>
      <p:ext uri="{BB962C8B-B14F-4D97-AF65-F5344CB8AC3E}">
        <p14:creationId xmlns:p14="http://schemas.microsoft.com/office/powerpoint/2010/main" val="3521532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71B56-874C-4BEE-8B68-E10B293CD5CE}"/>
              </a:ext>
            </a:extLst>
          </p:cNvPr>
          <p:cNvPicPr>
            <a:picLocks noChangeAspect="1"/>
          </p:cNvPicPr>
          <p:nvPr/>
        </p:nvPicPr>
        <p:blipFill>
          <a:blip r:embed="rId3"/>
          <a:stretch>
            <a:fillRect/>
          </a:stretch>
        </p:blipFill>
        <p:spPr>
          <a:xfrm>
            <a:off x="0" y="176909"/>
            <a:ext cx="12192000" cy="3998976"/>
          </a:xfrm>
          <a:prstGeom prst="rect">
            <a:avLst/>
          </a:prstGeom>
        </p:spPr>
      </p:pic>
      <p:pic>
        <p:nvPicPr>
          <p:cNvPr id="3" name="Picture 2">
            <a:extLst>
              <a:ext uri="{FF2B5EF4-FFF2-40B4-BE49-F238E27FC236}">
                <a16:creationId xmlns:a16="http://schemas.microsoft.com/office/drawing/2014/main" id="{76007B25-5C96-4C77-9778-8C16D599134D}"/>
              </a:ext>
            </a:extLst>
          </p:cNvPr>
          <p:cNvPicPr>
            <a:picLocks noChangeAspect="1"/>
          </p:cNvPicPr>
          <p:nvPr/>
        </p:nvPicPr>
        <p:blipFill>
          <a:blip r:embed="rId4"/>
          <a:stretch>
            <a:fillRect/>
          </a:stretch>
        </p:blipFill>
        <p:spPr>
          <a:xfrm>
            <a:off x="478403" y="5000625"/>
            <a:ext cx="9782175" cy="514350"/>
          </a:xfrm>
          <a:prstGeom prst="rect">
            <a:avLst/>
          </a:prstGeom>
        </p:spPr>
      </p:pic>
    </p:spTree>
    <p:extLst>
      <p:ext uri="{BB962C8B-B14F-4D97-AF65-F5344CB8AC3E}">
        <p14:creationId xmlns:p14="http://schemas.microsoft.com/office/powerpoint/2010/main" val="3745414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37E22-6613-4AFE-8D21-9ABB9560D3D7}"/>
              </a:ext>
            </a:extLst>
          </p:cNvPr>
          <p:cNvPicPr>
            <a:picLocks noChangeAspect="1"/>
          </p:cNvPicPr>
          <p:nvPr/>
        </p:nvPicPr>
        <p:blipFill>
          <a:blip r:embed="rId3"/>
          <a:stretch>
            <a:fillRect/>
          </a:stretch>
        </p:blipFill>
        <p:spPr>
          <a:xfrm>
            <a:off x="0" y="1302178"/>
            <a:ext cx="12192000" cy="3752603"/>
          </a:xfrm>
          <a:prstGeom prst="rect">
            <a:avLst/>
          </a:prstGeom>
        </p:spPr>
      </p:pic>
    </p:spTree>
    <p:extLst>
      <p:ext uri="{BB962C8B-B14F-4D97-AF65-F5344CB8AC3E}">
        <p14:creationId xmlns:p14="http://schemas.microsoft.com/office/powerpoint/2010/main" val="1024401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3FC2A-EF9E-4408-9BEA-39902BF7CABA}"/>
              </a:ext>
            </a:extLst>
          </p:cNvPr>
          <p:cNvPicPr>
            <a:picLocks noChangeAspect="1"/>
          </p:cNvPicPr>
          <p:nvPr/>
        </p:nvPicPr>
        <p:blipFill>
          <a:blip r:embed="rId2"/>
          <a:stretch>
            <a:fillRect/>
          </a:stretch>
        </p:blipFill>
        <p:spPr>
          <a:xfrm>
            <a:off x="0" y="606656"/>
            <a:ext cx="12192000" cy="5644687"/>
          </a:xfrm>
          <a:prstGeom prst="rect">
            <a:avLst/>
          </a:prstGeom>
        </p:spPr>
      </p:pic>
    </p:spTree>
    <p:extLst>
      <p:ext uri="{BB962C8B-B14F-4D97-AF65-F5344CB8AC3E}">
        <p14:creationId xmlns:p14="http://schemas.microsoft.com/office/powerpoint/2010/main" val="2430356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F79B03-74CE-4422-BD3B-0C75AA17B9EC}"/>
              </a:ext>
            </a:extLst>
          </p:cNvPr>
          <p:cNvPicPr>
            <a:picLocks noChangeAspect="1"/>
          </p:cNvPicPr>
          <p:nvPr/>
        </p:nvPicPr>
        <p:blipFill>
          <a:blip r:embed="rId2"/>
          <a:stretch>
            <a:fillRect/>
          </a:stretch>
        </p:blipFill>
        <p:spPr>
          <a:xfrm>
            <a:off x="1974940" y="0"/>
            <a:ext cx="8242120" cy="6858000"/>
          </a:xfrm>
          <a:prstGeom prst="rect">
            <a:avLst/>
          </a:prstGeom>
        </p:spPr>
      </p:pic>
    </p:spTree>
    <p:extLst>
      <p:ext uri="{BB962C8B-B14F-4D97-AF65-F5344CB8AC3E}">
        <p14:creationId xmlns:p14="http://schemas.microsoft.com/office/powerpoint/2010/main" val="1126740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50A52-983E-40D3-A351-750AF72E15AB}"/>
              </a:ext>
            </a:extLst>
          </p:cNvPr>
          <p:cNvPicPr>
            <a:picLocks noChangeAspect="1"/>
          </p:cNvPicPr>
          <p:nvPr/>
        </p:nvPicPr>
        <p:blipFill>
          <a:blip r:embed="rId2"/>
          <a:stretch>
            <a:fillRect/>
          </a:stretch>
        </p:blipFill>
        <p:spPr>
          <a:xfrm>
            <a:off x="0" y="675862"/>
            <a:ext cx="12192000" cy="5506275"/>
          </a:xfrm>
          <a:prstGeom prst="rect">
            <a:avLst/>
          </a:prstGeom>
        </p:spPr>
      </p:pic>
    </p:spTree>
    <p:extLst>
      <p:ext uri="{BB962C8B-B14F-4D97-AF65-F5344CB8AC3E}">
        <p14:creationId xmlns:p14="http://schemas.microsoft.com/office/powerpoint/2010/main" val="235961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46" y="21559"/>
            <a:ext cx="10515600" cy="711321"/>
          </a:xfrm>
        </p:spPr>
        <p:txBody>
          <a:bodyPr/>
          <a:lstStyle/>
          <a:p>
            <a:r>
              <a:rPr lang="en-US" sz="3200" dirty="0">
                <a:solidFill>
                  <a:srgbClr val="FF0000"/>
                </a:solidFill>
                <a:latin typeface="Times New Roman" panose="02020603050405020304" pitchFamily="18" charset="0"/>
                <a:cs typeface="Times New Roman" panose="02020603050405020304" pitchFamily="18" charset="0"/>
              </a:rPr>
              <a:t>Metastore DB Modes - Embedded</a:t>
            </a:r>
          </a:p>
        </p:txBody>
      </p:sp>
      <p:sp>
        <p:nvSpPr>
          <p:cNvPr id="3" name="Content Placeholder 2"/>
          <p:cNvSpPr>
            <a:spLocks noGrp="1"/>
          </p:cNvSpPr>
          <p:nvPr>
            <p:ph idx="1"/>
          </p:nvPr>
        </p:nvSpPr>
        <p:spPr>
          <a:xfrm>
            <a:off x="428263" y="1600200"/>
            <a:ext cx="9172937" cy="2607280"/>
          </a:xfrm>
        </p:spPr>
        <p:txBody>
          <a:bodyPr>
            <a:normAutofit/>
          </a:bodyPr>
          <a:lstStyle/>
          <a:p>
            <a:r>
              <a:rPr lang="en-US" sz="2400" dirty="0">
                <a:latin typeface="Times New Roman" panose="02020603050405020304" pitchFamily="18" charset="0"/>
                <a:cs typeface="Times New Roman" panose="02020603050405020304" pitchFamily="18" charset="0"/>
              </a:rPr>
              <a:t>Default mode</a:t>
            </a:r>
          </a:p>
          <a:p>
            <a:r>
              <a:rPr lang="en-US" sz="2400" dirty="0">
                <a:latin typeface="Times New Roman" panose="02020603050405020304" pitchFamily="18" charset="0"/>
                <a:cs typeface="Times New Roman" panose="02020603050405020304" pitchFamily="18" charset="0"/>
              </a:rPr>
              <a:t>Used for experimental purposes only</a:t>
            </a:r>
          </a:p>
          <a:p>
            <a:r>
              <a:rPr lang="en-US" sz="2400" dirty="0">
                <a:latin typeface="Times New Roman" panose="02020603050405020304" pitchFamily="18" charset="0"/>
                <a:cs typeface="Times New Roman" panose="02020603050405020304" pitchFamily="18" charset="0"/>
              </a:rPr>
              <a:t>Both the database and the metastore service are embedded in the main </a:t>
            </a:r>
            <a:r>
              <a:rPr lang="en-US" sz="2400" b="1" dirty="0" err="1">
                <a:latin typeface="Times New Roman" panose="02020603050405020304" pitchFamily="18" charset="0"/>
                <a:cs typeface="Times New Roman" panose="02020603050405020304" pitchFamily="18" charset="0"/>
              </a:rPr>
              <a:t>HiveServer</a:t>
            </a:r>
            <a:r>
              <a:rPr lang="en-US" sz="2400" b="1" dirty="0">
                <a:latin typeface="Times New Roman" panose="02020603050405020304" pitchFamily="18" charset="0"/>
                <a:cs typeface="Times New Roman" panose="02020603050405020304" pitchFamily="18" charset="0"/>
              </a:rPr>
              <a:t> process</a:t>
            </a:r>
          </a:p>
          <a:p>
            <a:r>
              <a:rPr lang="en-US" sz="2400" dirty="0">
                <a:latin typeface="Times New Roman" panose="02020603050405020304" pitchFamily="18" charset="0"/>
                <a:cs typeface="Times New Roman" panose="02020603050405020304" pitchFamily="18" charset="0"/>
              </a:rPr>
              <a:t>Both are started when the </a:t>
            </a:r>
            <a:r>
              <a:rPr lang="en-US" sz="2400" dirty="0" err="1">
                <a:latin typeface="Times New Roman" panose="02020603050405020304" pitchFamily="18" charset="0"/>
                <a:cs typeface="Times New Roman" panose="02020603050405020304" pitchFamily="18" charset="0"/>
              </a:rPr>
              <a:t>HiveServer</a:t>
            </a:r>
            <a:r>
              <a:rPr lang="en-US" sz="2400" dirty="0">
                <a:latin typeface="Times New Roman" panose="02020603050405020304" pitchFamily="18" charset="0"/>
                <a:cs typeface="Times New Roman" panose="02020603050405020304" pitchFamily="18" charset="0"/>
              </a:rPr>
              <a:t> process started</a:t>
            </a:r>
          </a:p>
          <a:p>
            <a:r>
              <a:rPr lang="en-US" sz="2400" dirty="0">
                <a:latin typeface="Times New Roman" panose="02020603050405020304" pitchFamily="18" charset="0"/>
                <a:cs typeface="Times New Roman" panose="02020603050405020304" pitchFamily="18" charset="0"/>
              </a:rPr>
              <a:t>Supports only one user/session at a time</a:t>
            </a:r>
          </a:p>
        </p:txBody>
      </p:sp>
      <p:pic>
        <p:nvPicPr>
          <p:cNvPr id="6" name="Picture 5" descr="Hive Metastore - Embedded.png"/>
          <p:cNvPicPr>
            <a:picLocks noChangeAspect="1"/>
          </p:cNvPicPr>
          <p:nvPr/>
        </p:nvPicPr>
        <p:blipFill rotWithShape="1">
          <a:blip r:embed="rId2">
            <a:extLst>
              <a:ext uri="{28A0092B-C50C-407E-A947-70E740481C1C}">
                <a14:useLocalDpi xmlns:a14="http://schemas.microsoft.com/office/drawing/2010/main" val="0"/>
              </a:ext>
            </a:extLst>
          </a:blip>
          <a:srcRect l="17357"/>
          <a:stretch/>
        </p:blipFill>
        <p:spPr>
          <a:xfrm>
            <a:off x="2896723" y="4207480"/>
            <a:ext cx="5793606" cy="2273300"/>
          </a:xfrm>
          <a:prstGeom prst="rect">
            <a:avLst/>
          </a:prstGeom>
        </p:spPr>
      </p:pic>
    </p:spTree>
    <p:extLst>
      <p:ext uri="{BB962C8B-B14F-4D97-AF65-F5344CB8AC3E}">
        <p14:creationId xmlns:p14="http://schemas.microsoft.com/office/powerpoint/2010/main" val="3570772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ED83E6-771A-4706-A6F5-2A250F42CAFB}"/>
              </a:ext>
            </a:extLst>
          </p:cNvPr>
          <p:cNvPicPr>
            <a:picLocks noChangeAspect="1"/>
          </p:cNvPicPr>
          <p:nvPr/>
        </p:nvPicPr>
        <p:blipFill>
          <a:blip r:embed="rId2"/>
          <a:stretch>
            <a:fillRect/>
          </a:stretch>
        </p:blipFill>
        <p:spPr>
          <a:xfrm>
            <a:off x="409575" y="1195387"/>
            <a:ext cx="11372850" cy="4467225"/>
          </a:xfrm>
          <a:prstGeom prst="rect">
            <a:avLst/>
          </a:prstGeom>
        </p:spPr>
      </p:pic>
    </p:spTree>
    <p:extLst>
      <p:ext uri="{BB962C8B-B14F-4D97-AF65-F5344CB8AC3E}">
        <p14:creationId xmlns:p14="http://schemas.microsoft.com/office/powerpoint/2010/main" val="1879665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64905D-159C-4452-9C97-DB8C2BEF0D9D}"/>
              </a:ext>
            </a:extLst>
          </p:cNvPr>
          <p:cNvSpPr/>
          <p:nvPr/>
        </p:nvSpPr>
        <p:spPr>
          <a:xfrm>
            <a:off x="2816294" y="2782669"/>
            <a:ext cx="7842998" cy="646331"/>
          </a:xfrm>
          <a:prstGeom prst="rect">
            <a:avLst/>
          </a:prstGeom>
        </p:spPr>
        <p:txBody>
          <a:bodyPr wrap="square">
            <a:spAutoFit/>
          </a:bodyPr>
          <a:lstStyle/>
          <a:p>
            <a:r>
              <a:rPr lang="en-CA"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Managed table vs External Table  </a:t>
            </a:r>
          </a:p>
        </p:txBody>
      </p:sp>
    </p:spTree>
    <p:extLst>
      <p:ext uri="{BB962C8B-B14F-4D97-AF65-F5344CB8AC3E}">
        <p14:creationId xmlns:p14="http://schemas.microsoft.com/office/powerpoint/2010/main" val="2692261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AB244-AC22-4469-8921-12883BE63083}"/>
              </a:ext>
            </a:extLst>
          </p:cNvPr>
          <p:cNvPicPr>
            <a:picLocks noChangeAspect="1"/>
          </p:cNvPicPr>
          <p:nvPr/>
        </p:nvPicPr>
        <p:blipFill>
          <a:blip r:embed="rId2"/>
          <a:stretch>
            <a:fillRect/>
          </a:stretch>
        </p:blipFill>
        <p:spPr>
          <a:xfrm>
            <a:off x="1566553" y="824160"/>
            <a:ext cx="9296400" cy="257175"/>
          </a:xfrm>
          <a:prstGeom prst="rect">
            <a:avLst/>
          </a:prstGeom>
        </p:spPr>
      </p:pic>
      <p:pic>
        <p:nvPicPr>
          <p:cNvPr id="4" name="Picture 3">
            <a:extLst>
              <a:ext uri="{FF2B5EF4-FFF2-40B4-BE49-F238E27FC236}">
                <a16:creationId xmlns:a16="http://schemas.microsoft.com/office/drawing/2014/main" id="{67EB2B7A-8363-46D8-9BC4-79D382D211CA}"/>
              </a:ext>
            </a:extLst>
          </p:cNvPr>
          <p:cNvPicPr>
            <a:picLocks noChangeAspect="1"/>
          </p:cNvPicPr>
          <p:nvPr/>
        </p:nvPicPr>
        <p:blipFill>
          <a:blip r:embed="rId3"/>
          <a:stretch>
            <a:fillRect/>
          </a:stretch>
        </p:blipFill>
        <p:spPr>
          <a:xfrm>
            <a:off x="1566553" y="1997591"/>
            <a:ext cx="8867775" cy="257175"/>
          </a:xfrm>
          <a:prstGeom prst="rect">
            <a:avLst/>
          </a:prstGeom>
        </p:spPr>
      </p:pic>
      <p:pic>
        <p:nvPicPr>
          <p:cNvPr id="5" name="Picture 4">
            <a:extLst>
              <a:ext uri="{FF2B5EF4-FFF2-40B4-BE49-F238E27FC236}">
                <a16:creationId xmlns:a16="http://schemas.microsoft.com/office/drawing/2014/main" id="{282C188F-B5D2-4D1F-8216-C1965603BA8F}"/>
              </a:ext>
            </a:extLst>
          </p:cNvPr>
          <p:cNvPicPr>
            <a:picLocks noChangeAspect="1"/>
          </p:cNvPicPr>
          <p:nvPr/>
        </p:nvPicPr>
        <p:blipFill>
          <a:blip r:embed="rId4"/>
          <a:stretch>
            <a:fillRect/>
          </a:stretch>
        </p:blipFill>
        <p:spPr>
          <a:xfrm>
            <a:off x="1566553" y="2790825"/>
            <a:ext cx="8696325" cy="638175"/>
          </a:xfrm>
          <a:prstGeom prst="rect">
            <a:avLst/>
          </a:prstGeom>
        </p:spPr>
      </p:pic>
      <p:pic>
        <p:nvPicPr>
          <p:cNvPr id="6" name="Picture 5">
            <a:extLst>
              <a:ext uri="{FF2B5EF4-FFF2-40B4-BE49-F238E27FC236}">
                <a16:creationId xmlns:a16="http://schemas.microsoft.com/office/drawing/2014/main" id="{2EB28927-E4A0-47A8-897D-89D704C1E2E8}"/>
              </a:ext>
            </a:extLst>
          </p:cNvPr>
          <p:cNvPicPr>
            <a:picLocks noChangeAspect="1"/>
          </p:cNvPicPr>
          <p:nvPr/>
        </p:nvPicPr>
        <p:blipFill>
          <a:blip r:embed="rId5"/>
          <a:stretch>
            <a:fillRect/>
          </a:stretch>
        </p:blipFill>
        <p:spPr>
          <a:xfrm>
            <a:off x="1571425" y="4201195"/>
            <a:ext cx="9696450" cy="1095375"/>
          </a:xfrm>
          <a:prstGeom prst="rect">
            <a:avLst/>
          </a:prstGeom>
        </p:spPr>
      </p:pic>
    </p:spTree>
    <p:extLst>
      <p:ext uri="{BB962C8B-B14F-4D97-AF65-F5344CB8AC3E}">
        <p14:creationId xmlns:p14="http://schemas.microsoft.com/office/powerpoint/2010/main" val="983063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B1D1E9-C075-4847-8DB9-D8BBAB5038EF}"/>
              </a:ext>
            </a:extLst>
          </p:cNvPr>
          <p:cNvPicPr>
            <a:picLocks noChangeAspect="1"/>
          </p:cNvPicPr>
          <p:nvPr/>
        </p:nvPicPr>
        <p:blipFill>
          <a:blip r:embed="rId2"/>
          <a:stretch>
            <a:fillRect/>
          </a:stretch>
        </p:blipFill>
        <p:spPr>
          <a:xfrm>
            <a:off x="0" y="482340"/>
            <a:ext cx="12192000" cy="5893320"/>
          </a:xfrm>
          <a:prstGeom prst="rect">
            <a:avLst/>
          </a:prstGeom>
        </p:spPr>
      </p:pic>
    </p:spTree>
    <p:extLst>
      <p:ext uri="{BB962C8B-B14F-4D97-AF65-F5344CB8AC3E}">
        <p14:creationId xmlns:p14="http://schemas.microsoft.com/office/powerpoint/2010/main" val="3728886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9020DE-D95D-4AC8-8C81-443C6FD1D119}"/>
              </a:ext>
            </a:extLst>
          </p:cNvPr>
          <p:cNvPicPr>
            <a:picLocks noChangeAspect="1"/>
          </p:cNvPicPr>
          <p:nvPr/>
        </p:nvPicPr>
        <p:blipFill>
          <a:blip r:embed="rId3"/>
          <a:stretch>
            <a:fillRect/>
          </a:stretch>
        </p:blipFill>
        <p:spPr>
          <a:xfrm>
            <a:off x="938212" y="2990850"/>
            <a:ext cx="10315575" cy="876300"/>
          </a:xfrm>
          <a:prstGeom prst="rect">
            <a:avLst/>
          </a:prstGeom>
        </p:spPr>
      </p:pic>
    </p:spTree>
    <p:extLst>
      <p:ext uri="{BB962C8B-B14F-4D97-AF65-F5344CB8AC3E}">
        <p14:creationId xmlns:p14="http://schemas.microsoft.com/office/powerpoint/2010/main" val="4153885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2E1AF-74CA-41A0-984F-47178CD71739}"/>
              </a:ext>
            </a:extLst>
          </p:cNvPr>
          <p:cNvPicPr>
            <a:picLocks noChangeAspect="1"/>
          </p:cNvPicPr>
          <p:nvPr/>
        </p:nvPicPr>
        <p:blipFill>
          <a:blip r:embed="rId2"/>
          <a:stretch>
            <a:fillRect/>
          </a:stretch>
        </p:blipFill>
        <p:spPr>
          <a:xfrm>
            <a:off x="0" y="517918"/>
            <a:ext cx="12192000" cy="2593542"/>
          </a:xfrm>
          <a:prstGeom prst="rect">
            <a:avLst/>
          </a:prstGeom>
        </p:spPr>
      </p:pic>
      <p:pic>
        <p:nvPicPr>
          <p:cNvPr id="3" name="Picture 2">
            <a:extLst>
              <a:ext uri="{FF2B5EF4-FFF2-40B4-BE49-F238E27FC236}">
                <a16:creationId xmlns:a16="http://schemas.microsoft.com/office/drawing/2014/main" id="{09C18AEA-5496-429B-9588-9C7B362ED68E}"/>
              </a:ext>
            </a:extLst>
          </p:cNvPr>
          <p:cNvPicPr>
            <a:picLocks noChangeAspect="1"/>
          </p:cNvPicPr>
          <p:nvPr/>
        </p:nvPicPr>
        <p:blipFill>
          <a:blip r:embed="rId3"/>
          <a:stretch>
            <a:fillRect/>
          </a:stretch>
        </p:blipFill>
        <p:spPr>
          <a:xfrm>
            <a:off x="370770" y="4009142"/>
            <a:ext cx="10344150" cy="962025"/>
          </a:xfrm>
          <a:prstGeom prst="rect">
            <a:avLst/>
          </a:prstGeom>
        </p:spPr>
      </p:pic>
    </p:spTree>
    <p:extLst>
      <p:ext uri="{BB962C8B-B14F-4D97-AF65-F5344CB8AC3E}">
        <p14:creationId xmlns:p14="http://schemas.microsoft.com/office/powerpoint/2010/main" val="2914303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0D84E-0170-444C-B938-2B07E52728CB}"/>
              </a:ext>
            </a:extLst>
          </p:cNvPr>
          <p:cNvPicPr>
            <a:picLocks noChangeAspect="1"/>
          </p:cNvPicPr>
          <p:nvPr/>
        </p:nvPicPr>
        <p:blipFill>
          <a:blip r:embed="rId2"/>
          <a:stretch>
            <a:fillRect/>
          </a:stretch>
        </p:blipFill>
        <p:spPr>
          <a:xfrm>
            <a:off x="616009" y="0"/>
            <a:ext cx="10959981" cy="6858000"/>
          </a:xfrm>
          <a:prstGeom prst="rect">
            <a:avLst/>
          </a:prstGeom>
        </p:spPr>
      </p:pic>
    </p:spTree>
    <p:extLst>
      <p:ext uri="{BB962C8B-B14F-4D97-AF65-F5344CB8AC3E}">
        <p14:creationId xmlns:p14="http://schemas.microsoft.com/office/powerpoint/2010/main" val="1062696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5D6F88-9134-4606-AF4E-4AA4B46C6EB9}"/>
              </a:ext>
            </a:extLst>
          </p:cNvPr>
          <p:cNvPicPr>
            <a:picLocks noChangeAspect="1"/>
          </p:cNvPicPr>
          <p:nvPr/>
        </p:nvPicPr>
        <p:blipFill>
          <a:blip r:embed="rId2"/>
          <a:stretch>
            <a:fillRect/>
          </a:stretch>
        </p:blipFill>
        <p:spPr>
          <a:xfrm>
            <a:off x="0" y="1198660"/>
            <a:ext cx="12192000" cy="4460680"/>
          </a:xfrm>
          <a:prstGeom prst="rect">
            <a:avLst/>
          </a:prstGeom>
        </p:spPr>
      </p:pic>
    </p:spTree>
    <p:extLst>
      <p:ext uri="{BB962C8B-B14F-4D97-AF65-F5344CB8AC3E}">
        <p14:creationId xmlns:p14="http://schemas.microsoft.com/office/powerpoint/2010/main" val="350844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93A81-57F6-4762-AFB7-834DDCF5444B}"/>
              </a:ext>
            </a:extLst>
          </p:cNvPr>
          <p:cNvPicPr>
            <a:picLocks noChangeAspect="1"/>
          </p:cNvPicPr>
          <p:nvPr/>
        </p:nvPicPr>
        <p:blipFill rotWithShape="1">
          <a:blip r:embed="rId2"/>
          <a:srcRect b="31347"/>
          <a:stretch/>
        </p:blipFill>
        <p:spPr>
          <a:xfrm>
            <a:off x="112890" y="1141588"/>
            <a:ext cx="12192000" cy="2877256"/>
          </a:xfrm>
          <a:prstGeom prst="rect">
            <a:avLst/>
          </a:prstGeom>
        </p:spPr>
      </p:pic>
    </p:spTree>
    <p:extLst>
      <p:ext uri="{BB962C8B-B14F-4D97-AF65-F5344CB8AC3E}">
        <p14:creationId xmlns:p14="http://schemas.microsoft.com/office/powerpoint/2010/main" val="3023298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F6542-C5D2-40C4-9298-4B97A4D8BADA}"/>
              </a:ext>
            </a:extLst>
          </p:cNvPr>
          <p:cNvPicPr>
            <a:picLocks noChangeAspect="1"/>
          </p:cNvPicPr>
          <p:nvPr/>
        </p:nvPicPr>
        <p:blipFill>
          <a:blip r:embed="rId2"/>
          <a:stretch>
            <a:fillRect/>
          </a:stretch>
        </p:blipFill>
        <p:spPr>
          <a:xfrm>
            <a:off x="1568532" y="0"/>
            <a:ext cx="9054935" cy="6858000"/>
          </a:xfrm>
          <a:prstGeom prst="rect">
            <a:avLst/>
          </a:prstGeom>
        </p:spPr>
      </p:pic>
    </p:spTree>
    <p:extLst>
      <p:ext uri="{BB962C8B-B14F-4D97-AF65-F5344CB8AC3E}">
        <p14:creationId xmlns:p14="http://schemas.microsoft.com/office/powerpoint/2010/main" val="222213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8171"/>
          </a:xfrm>
        </p:spPr>
        <p:txBody>
          <a:bodyPr/>
          <a:lstStyle/>
          <a:p>
            <a:r>
              <a:rPr lang="en-US" sz="3200" dirty="0">
                <a:solidFill>
                  <a:srgbClr val="FF0000"/>
                </a:solidFill>
                <a:latin typeface="Times New Roman" panose="02020603050405020304" pitchFamily="18" charset="0"/>
                <a:cs typeface="Times New Roman" panose="02020603050405020304" pitchFamily="18" charset="0"/>
              </a:rPr>
              <a:t>Metastore DB Modes - Local</a:t>
            </a:r>
          </a:p>
        </p:txBody>
      </p:sp>
      <p:sp>
        <p:nvSpPr>
          <p:cNvPr id="3" name="Content Placeholder 2"/>
          <p:cNvSpPr>
            <a:spLocks noGrp="1"/>
          </p:cNvSpPr>
          <p:nvPr>
            <p:ph idx="1"/>
          </p:nvPr>
        </p:nvSpPr>
        <p:spPr>
          <a:xfrm>
            <a:off x="423505" y="1371089"/>
            <a:ext cx="9045615" cy="2055690"/>
          </a:xfrm>
        </p:spPr>
        <p:txBody>
          <a:bodyPr>
            <a:normAutofit/>
          </a:bodyPr>
          <a:lstStyle/>
          <a:p>
            <a:r>
              <a:rPr lang="en-US" sz="2400" dirty="0">
                <a:latin typeface="Times New Roman" panose="02020603050405020304" pitchFamily="18" charset="0"/>
                <a:cs typeface="Times New Roman" panose="02020603050405020304" pitchFamily="18" charset="0"/>
              </a:rPr>
              <a:t>The metastore service &amp; the </a:t>
            </a:r>
            <a:r>
              <a:rPr lang="en-US" sz="2400" dirty="0" err="1">
                <a:latin typeface="Times New Roman" panose="02020603050405020304" pitchFamily="18" charset="0"/>
                <a:cs typeface="Times New Roman" panose="02020603050405020304" pitchFamily="18" charset="0"/>
              </a:rPr>
              <a:t>HiveServer</a:t>
            </a:r>
            <a:r>
              <a:rPr lang="en-US" sz="2400" dirty="0">
                <a:latin typeface="Times New Roman" panose="02020603050405020304" pitchFamily="18" charset="0"/>
                <a:cs typeface="Times New Roman" panose="02020603050405020304" pitchFamily="18" charset="0"/>
              </a:rPr>
              <a:t> run in the same process</a:t>
            </a:r>
          </a:p>
          <a:p>
            <a:r>
              <a:rPr lang="en-US" sz="2400" dirty="0">
                <a:latin typeface="Times New Roman" panose="02020603050405020304" pitchFamily="18" charset="0"/>
                <a:cs typeface="Times New Roman" panose="02020603050405020304" pitchFamily="18" charset="0"/>
              </a:rPr>
              <a:t>The metastore DB runs in a separate process</a:t>
            </a:r>
          </a:p>
          <a:p>
            <a:r>
              <a:rPr lang="en-US" sz="2400" dirty="0">
                <a:latin typeface="Times New Roman" panose="02020603050405020304" pitchFamily="18" charset="0"/>
                <a:cs typeface="Times New Roman" panose="02020603050405020304" pitchFamily="18" charset="0"/>
              </a:rPr>
              <a:t>The metastore service communicates with the DB through JDBC</a:t>
            </a:r>
          </a:p>
        </p:txBody>
      </p:sp>
      <p:pic>
        <p:nvPicPr>
          <p:cNvPr id="4" name="Picture 3" descr="Hive Metastore - Loc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360" y="3681965"/>
            <a:ext cx="7133555" cy="2829697"/>
          </a:xfrm>
          <a:prstGeom prst="rect">
            <a:avLst/>
          </a:prstGeom>
        </p:spPr>
      </p:pic>
    </p:spTree>
    <p:extLst>
      <p:ext uri="{BB962C8B-B14F-4D97-AF65-F5344CB8AC3E}">
        <p14:creationId xmlns:p14="http://schemas.microsoft.com/office/powerpoint/2010/main" val="409663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93F900-749A-4EEA-B18C-85EEEE026734}"/>
              </a:ext>
            </a:extLst>
          </p:cNvPr>
          <p:cNvPicPr>
            <a:picLocks noChangeAspect="1"/>
          </p:cNvPicPr>
          <p:nvPr/>
        </p:nvPicPr>
        <p:blipFill>
          <a:blip r:embed="rId2"/>
          <a:stretch>
            <a:fillRect/>
          </a:stretch>
        </p:blipFill>
        <p:spPr>
          <a:xfrm>
            <a:off x="1306854" y="0"/>
            <a:ext cx="9578292" cy="6858000"/>
          </a:xfrm>
          <a:prstGeom prst="rect">
            <a:avLst/>
          </a:prstGeom>
        </p:spPr>
      </p:pic>
    </p:spTree>
    <p:extLst>
      <p:ext uri="{BB962C8B-B14F-4D97-AF65-F5344CB8AC3E}">
        <p14:creationId xmlns:p14="http://schemas.microsoft.com/office/powerpoint/2010/main" val="2945098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6EC268-5B6F-4D25-8D4F-B67207733A99}"/>
              </a:ext>
            </a:extLst>
          </p:cNvPr>
          <p:cNvPicPr>
            <a:picLocks noChangeAspect="1"/>
          </p:cNvPicPr>
          <p:nvPr/>
        </p:nvPicPr>
        <p:blipFill>
          <a:blip r:embed="rId3"/>
          <a:stretch>
            <a:fillRect/>
          </a:stretch>
        </p:blipFill>
        <p:spPr>
          <a:xfrm>
            <a:off x="102417" y="240669"/>
            <a:ext cx="12192000" cy="3607756"/>
          </a:xfrm>
          <a:prstGeom prst="rect">
            <a:avLst/>
          </a:prstGeom>
        </p:spPr>
      </p:pic>
      <p:pic>
        <p:nvPicPr>
          <p:cNvPr id="3" name="Picture 2">
            <a:extLst>
              <a:ext uri="{FF2B5EF4-FFF2-40B4-BE49-F238E27FC236}">
                <a16:creationId xmlns:a16="http://schemas.microsoft.com/office/drawing/2014/main" id="{F2B4DC26-1A7B-42D3-9663-DE310A46829C}"/>
              </a:ext>
            </a:extLst>
          </p:cNvPr>
          <p:cNvPicPr>
            <a:picLocks noChangeAspect="1"/>
          </p:cNvPicPr>
          <p:nvPr/>
        </p:nvPicPr>
        <p:blipFill>
          <a:blip r:embed="rId4"/>
          <a:stretch>
            <a:fillRect/>
          </a:stretch>
        </p:blipFill>
        <p:spPr>
          <a:xfrm>
            <a:off x="324556" y="4724575"/>
            <a:ext cx="10210800" cy="885825"/>
          </a:xfrm>
          <a:prstGeom prst="rect">
            <a:avLst/>
          </a:prstGeom>
        </p:spPr>
      </p:pic>
    </p:spTree>
    <p:extLst>
      <p:ext uri="{BB962C8B-B14F-4D97-AF65-F5344CB8AC3E}">
        <p14:creationId xmlns:p14="http://schemas.microsoft.com/office/powerpoint/2010/main" val="2563421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1C357A-8688-44F7-85CA-820C97F0F753}"/>
              </a:ext>
            </a:extLst>
          </p:cNvPr>
          <p:cNvPicPr>
            <a:picLocks noChangeAspect="1"/>
          </p:cNvPicPr>
          <p:nvPr/>
        </p:nvPicPr>
        <p:blipFill>
          <a:blip r:embed="rId3"/>
          <a:stretch>
            <a:fillRect/>
          </a:stretch>
        </p:blipFill>
        <p:spPr>
          <a:xfrm>
            <a:off x="0" y="1669885"/>
            <a:ext cx="12192000" cy="2891928"/>
          </a:xfrm>
          <a:prstGeom prst="rect">
            <a:avLst/>
          </a:prstGeom>
        </p:spPr>
      </p:pic>
    </p:spTree>
    <p:extLst>
      <p:ext uri="{BB962C8B-B14F-4D97-AF65-F5344CB8AC3E}">
        <p14:creationId xmlns:p14="http://schemas.microsoft.com/office/powerpoint/2010/main" val="2330568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F57E6B-1F21-432B-A5B3-D1B9F8E1DB52}"/>
              </a:ext>
            </a:extLst>
          </p:cNvPr>
          <p:cNvPicPr>
            <a:picLocks noChangeAspect="1"/>
          </p:cNvPicPr>
          <p:nvPr/>
        </p:nvPicPr>
        <p:blipFill>
          <a:blip r:embed="rId3"/>
          <a:stretch>
            <a:fillRect/>
          </a:stretch>
        </p:blipFill>
        <p:spPr>
          <a:xfrm>
            <a:off x="0" y="328643"/>
            <a:ext cx="12192000" cy="1133629"/>
          </a:xfrm>
          <a:prstGeom prst="rect">
            <a:avLst/>
          </a:prstGeom>
        </p:spPr>
      </p:pic>
      <p:pic>
        <p:nvPicPr>
          <p:cNvPr id="3" name="Picture 2">
            <a:extLst>
              <a:ext uri="{FF2B5EF4-FFF2-40B4-BE49-F238E27FC236}">
                <a16:creationId xmlns:a16="http://schemas.microsoft.com/office/drawing/2014/main" id="{9C232822-D391-41D2-80EC-44E445DB59F9}"/>
              </a:ext>
            </a:extLst>
          </p:cNvPr>
          <p:cNvPicPr>
            <a:picLocks noChangeAspect="1"/>
          </p:cNvPicPr>
          <p:nvPr/>
        </p:nvPicPr>
        <p:blipFill>
          <a:blip r:embed="rId4"/>
          <a:stretch>
            <a:fillRect/>
          </a:stretch>
        </p:blipFill>
        <p:spPr>
          <a:xfrm>
            <a:off x="92379" y="1595437"/>
            <a:ext cx="10544175" cy="3667125"/>
          </a:xfrm>
          <a:prstGeom prst="rect">
            <a:avLst/>
          </a:prstGeom>
        </p:spPr>
      </p:pic>
      <p:pic>
        <p:nvPicPr>
          <p:cNvPr id="4" name="Picture 3">
            <a:extLst>
              <a:ext uri="{FF2B5EF4-FFF2-40B4-BE49-F238E27FC236}">
                <a16:creationId xmlns:a16="http://schemas.microsoft.com/office/drawing/2014/main" id="{B203F575-F50A-4A2E-919C-83707EEF2372}"/>
              </a:ext>
            </a:extLst>
          </p:cNvPr>
          <p:cNvPicPr>
            <a:picLocks noChangeAspect="1"/>
          </p:cNvPicPr>
          <p:nvPr/>
        </p:nvPicPr>
        <p:blipFill>
          <a:blip r:embed="rId5"/>
          <a:stretch>
            <a:fillRect/>
          </a:stretch>
        </p:blipFill>
        <p:spPr>
          <a:xfrm>
            <a:off x="92379" y="5425132"/>
            <a:ext cx="11506200" cy="1295400"/>
          </a:xfrm>
          <a:prstGeom prst="rect">
            <a:avLst/>
          </a:prstGeom>
        </p:spPr>
      </p:pic>
      <p:cxnSp>
        <p:nvCxnSpPr>
          <p:cNvPr id="6" name="Straight Arrow Connector 5">
            <a:extLst>
              <a:ext uri="{FF2B5EF4-FFF2-40B4-BE49-F238E27FC236}">
                <a16:creationId xmlns:a16="http://schemas.microsoft.com/office/drawing/2014/main" id="{DC4B9562-30B8-4B7D-998A-289AC3325A9F}"/>
              </a:ext>
            </a:extLst>
          </p:cNvPr>
          <p:cNvCxnSpPr>
            <a:cxnSpLocks/>
          </p:cNvCxnSpPr>
          <p:nvPr/>
        </p:nvCxnSpPr>
        <p:spPr>
          <a:xfrm flipH="1" flipV="1">
            <a:off x="6832879" y="1138701"/>
            <a:ext cx="1326383" cy="64714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5309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1B7491-9FB5-4542-96F2-432517B3FE2F}"/>
              </a:ext>
            </a:extLst>
          </p:cNvPr>
          <p:cNvPicPr>
            <a:picLocks noChangeAspect="1"/>
          </p:cNvPicPr>
          <p:nvPr/>
        </p:nvPicPr>
        <p:blipFill rotWithShape="1">
          <a:blip r:embed="rId3"/>
          <a:srcRect t="37754"/>
          <a:stretch/>
        </p:blipFill>
        <p:spPr>
          <a:xfrm>
            <a:off x="79022" y="316089"/>
            <a:ext cx="12192000" cy="3944976"/>
          </a:xfrm>
          <a:prstGeom prst="rect">
            <a:avLst/>
          </a:prstGeom>
        </p:spPr>
      </p:pic>
      <p:pic>
        <p:nvPicPr>
          <p:cNvPr id="3" name="Picture 2">
            <a:extLst>
              <a:ext uri="{FF2B5EF4-FFF2-40B4-BE49-F238E27FC236}">
                <a16:creationId xmlns:a16="http://schemas.microsoft.com/office/drawing/2014/main" id="{F01FB37C-321A-40BE-A73C-4265A74B0604}"/>
              </a:ext>
            </a:extLst>
          </p:cNvPr>
          <p:cNvPicPr>
            <a:picLocks noChangeAspect="1"/>
          </p:cNvPicPr>
          <p:nvPr/>
        </p:nvPicPr>
        <p:blipFill>
          <a:blip r:embed="rId4"/>
          <a:stretch>
            <a:fillRect/>
          </a:stretch>
        </p:blipFill>
        <p:spPr>
          <a:xfrm>
            <a:off x="352072" y="5092347"/>
            <a:ext cx="10020300" cy="895350"/>
          </a:xfrm>
          <a:prstGeom prst="rect">
            <a:avLst/>
          </a:prstGeom>
        </p:spPr>
      </p:pic>
    </p:spTree>
    <p:extLst>
      <p:ext uri="{BB962C8B-B14F-4D97-AF65-F5344CB8AC3E}">
        <p14:creationId xmlns:p14="http://schemas.microsoft.com/office/powerpoint/2010/main" val="3504139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617E4E-6193-4743-8F57-BABA8D7B08AA}"/>
              </a:ext>
            </a:extLst>
          </p:cNvPr>
          <p:cNvPicPr>
            <a:picLocks noChangeAspect="1"/>
          </p:cNvPicPr>
          <p:nvPr/>
        </p:nvPicPr>
        <p:blipFill>
          <a:blip r:embed="rId2"/>
          <a:stretch>
            <a:fillRect/>
          </a:stretch>
        </p:blipFill>
        <p:spPr>
          <a:xfrm>
            <a:off x="0" y="1756681"/>
            <a:ext cx="12192000" cy="3344637"/>
          </a:xfrm>
          <a:prstGeom prst="rect">
            <a:avLst/>
          </a:prstGeom>
        </p:spPr>
      </p:pic>
    </p:spTree>
    <p:extLst>
      <p:ext uri="{BB962C8B-B14F-4D97-AF65-F5344CB8AC3E}">
        <p14:creationId xmlns:p14="http://schemas.microsoft.com/office/powerpoint/2010/main" val="375789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6C546C-74A1-4233-8974-7C04BEBE712A}"/>
              </a:ext>
            </a:extLst>
          </p:cNvPr>
          <p:cNvPicPr>
            <a:picLocks noChangeAspect="1"/>
          </p:cNvPicPr>
          <p:nvPr/>
        </p:nvPicPr>
        <p:blipFill>
          <a:blip r:embed="rId3"/>
          <a:stretch>
            <a:fillRect/>
          </a:stretch>
        </p:blipFill>
        <p:spPr>
          <a:xfrm>
            <a:off x="0" y="270253"/>
            <a:ext cx="12192000" cy="3498093"/>
          </a:xfrm>
          <a:prstGeom prst="rect">
            <a:avLst/>
          </a:prstGeom>
        </p:spPr>
      </p:pic>
    </p:spTree>
    <p:extLst>
      <p:ext uri="{BB962C8B-B14F-4D97-AF65-F5344CB8AC3E}">
        <p14:creationId xmlns:p14="http://schemas.microsoft.com/office/powerpoint/2010/main" val="2681704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7EC6D0-280B-45E8-B25B-B1C540E6FB13}"/>
              </a:ext>
            </a:extLst>
          </p:cNvPr>
          <p:cNvPicPr>
            <a:picLocks noChangeAspect="1"/>
          </p:cNvPicPr>
          <p:nvPr/>
        </p:nvPicPr>
        <p:blipFill>
          <a:blip r:embed="rId3"/>
          <a:stretch>
            <a:fillRect/>
          </a:stretch>
        </p:blipFill>
        <p:spPr>
          <a:xfrm>
            <a:off x="1138237" y="900112"/>
            <a:ext cx="9915525" cy="5057775"/>
          </a:xfrm>
          <a:prstGeom prst="rect">
            <a:avLst/>
          </a:prstGeom>
        </p:spPr>
      </p:pic>
    </p:spTree>
    <p:extLst>
      <p:ext uri="{BB962C8B-B14F-4D97-AF65-F5344CB8AC3E}">
        <p14:creationId xmlns:p14="http://schemas.microsoft.com/office/powerpoint/2010/main" val="2850626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57CD2-2ACD-4333-9CFE-D9DE2B9E84AA}"/>
              </a:ext>
            </a:extLst>
          </p:cNvPr>
          <p:cNvPicPr>
            <a:picLocks noChangeAspect="1"/>
          </p:cNvPicPr>
          <p:nvPr/>
        </p:nvPicPr>
        <p:blipFill>
          <a:blip r:embed="rId3"/>
          <a:stretch>
            <a:fillRect/>
          </a:stretch>
        </p:blipFill>
        <p:spPr>
          <a:xfrm>
            <a:off x="1132217" y="0"/>
            <a:ext cx="9927566" cy="6858000"/>
          </a:xfrm>
          <a:prstGeom prst="rect">
            <a:avLst/>
          </a:prstGeom>
        </p:spPr>
      </p:pic>
    </p:spTree>
    <p:extLst>
      <p:ext uri="{BB962C8B-B14F-4D97-AF65-F5344CB8AC3E}">
        <p14:creationId xmlns:p14="http://schemas.microsoft.com/office/powerpoint/2010/main" val="2737970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6AEB7C-EA9A-475E-A7B4-0CD6F5642074}"/>
              </a:ext>
            </a:extLst>
          </p:cNvPr>
          <p:cNvPicPr>
            <a:picLocks noChangeAspect="1"/>
          </p:cNvPicPr>
          <p:nvPr/>
        </p:nvPicPr>
        <p:blipFill>
          <a:blip r:embed="rId3"/>
          <a:stretch>
            <a:fillRect/>
          </a:stretch>
        </p:blipFill>
        <p:spPr>
          <a:xfrm>
            <a:off x="101600" y="1533681"/>
            <a:ext cx="11976100" cy="3790637"/>
          </a:xfrm>
          <a:prstGeom prst="rect">
            <a:avLst/>
          </a:prstGeom>
        </p:spPr>
      </p:pic>
    </p:spTree>
    <p:extLst>
      <p:ext uri="{BB962C8B-B14F-4D97-AF65-F5344CB8AC3E}">
        <p14:creationId xmlns:p14="http://schemas.microsoft.com/office/powerpoint/2010/main" val="85508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895"/>
            <a:ext cx="10515600" cy="537700"/>
          </a:xfrm>
        </p:spPr>
        <p:txBody>
          <a:bodyPr/>
          <a:lstStyle/>
          <a:p>
            <a:r>
              <a:rPr lang="en-US" sz="3200" dirty="0">
                <a:solidFill>
                  <a:srgbClr val="FF0000"/>
                </a:solidFill>
                <a:latin typeface="Times New Roman" panose="02020603050405020304" pitchFamily="18" charset="0"/>
                <a:cs typeface="Times New Roman" panose="02020603050405020304" pitchFamily="18" charset="0"/>
              </a:rPr>
              <a:t>Metastore DB Modes - Remote</a:t>
            </a:r>
          </a:p>
        </p:txBody>
      </p:sp>
      <p:sp>
        <p:nvSpPr>
          <p:cNvPr id="3" name="Content Placeholder 2"/>
          <p:cNvSpPr>
            <a:spLocks noGrp="1"/>
          </p:cNvSpPr>
          <p:nvPr>
            <p:ph idx="1"/>
          </p:nvPr>
        </p:nvSpPr>
        <p:spPr>
          <a:xfrm>
            <a:off x="277792" y="1134319"/>
            <a:ext cx="6018835" cy="5394972"/>
          </a:xfrm>
        </p:spPr>
        <p:txBody>
          <a:bodyPr>
            <a:normAutofit/>
          </a:bodyPr>
          <a:lstStyle/>
          <a:p>
            <a:r>
              <a:rPr lang="en-US" sz="2000" dirty="0">
                <a:latin typeface="Times New Roman" panose="02020603050405020304" pitchFamily="18" charset="0"/>
                <a:cs typeface="Times New Roman" panose="02020603050405020304" pitchFamily="18" charset="0"/>
              </a:rPr>
              <a:t>The metastore service runs on its own JVM</a:t>
            </a:r>
          </a:p>
          <a:p>
            <a:r>
              <a:rPr lang="en-US" sz="2000" dirty="0">
                <a:latin typeface="Times New Roman" panose="02020603050405020304" pitchFamily="18" charset="0"/>
                <a:cs typeface="Times New Roman" panose="02020603050405020304" pitchFamily="18" charset="0"/>
              </a:rPr>
              <a:t>Clients like Hive server, Hcatalog, Impala etc. communicate with the metastore service using </a:t>
            </a:r>
            <a:r>
              <a:rPr lang="en-US" sz="2000" dirty="0">
                <a:solidFill>
                  <a:srgbClr val="FF0000"/>
                </a:solidFill>
                <a:latin typeface="Times New Roman" panose="02020603050405020304" pitchFamily="18" charset="0"/>
                <a:cs typeface="Times New Roman" panose="02020603050405020304" pitchFamily="18" charset="0"/>
              </a:rPr>
              <a:t>the Thrift Network API </a:t>
            </a:r>
            <a:r>
              <a:rPr lang="en-US" sz="2000" dirty="0">
                <a:latin typeface="Times New Roman" panose="02020603050405020304" pitchFamily="18" charset="0"/>
                <a:cs typeface="Times New Roman" panose="02020603050405020304" pitchFamily="18" charset="0"/>
              </a:rPr>
              <a:t>(property: </a:t>
            </a:r>
            <a:r>
              <a:rPr lang="da-DK" sz="2000" i="1" dirty="0" err="1">
                <a:latin typeface="Times New Roman" panose="02020603050405020304" pitchFamily="18" charset="0"/>
                <a:cs typeface="Times New Roman" panose="02020603050405020304" pitchFamily="18" charset="0"/>
              </a:rPr>
              <a:t>hive.metastore.uris</a:t>
            </a:r>
            <a:r>
              <a:rPr lang="da-DK"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metastore DB runs in a separate process</a:t>
            </a:r>
          </a:p>
          <a:p>
            <a:r>
              <a:rPr lang="en-US" sz="2000" dirty="0">
                <a:latin typeface="Times New Roman" panose="02020603050405020304" pitchFamily="18" charset="0"/>
                <a:cs typeface="Times New Roman" panose="02020603050405020304" pitchFamily="18" charset="0"/>
              </a:rPr>
              <a:t>The metastore service communicates with the DB through JDBC</a:t>
            </a:r>
          </a:p>
          <a:p>
            <a:r>
              <a:rPr lang="en-US" sz="2000" dirty="0">
                <a:latin typeface="Times New Roman" panose="02020603050405020304" pitchFamily="18" charset="0"/>
                <a:cs typeface="Times New Roman" panose="02020603050405020304" pitchFamily="18" charset="0"/>
              </a:rPr>
              <a:t>The metastore service &amp; hive server processes may be on the same host, but it is recommended to be on separate hosts</a:t>
            </a:r>
          </a:p>
          <a:p>
            <a:r>
              <a:rPr lang="en-US" sz="2000" dirty="0">
                <a:latin typeface="Times New Roman" panose="02020603050405020304" pitchFamily="18" charset="0"/>
                <a:cs typeface="Times New Roman" panose="02020603050405020304" pitchFamily="18" charset="0"/>
              </a:rPr>
              <a:t>Recommended for Production setups</a:t>
            </a:r>
          </a:p>
        </p:txBody>
      </p:sp>
      <p:pic>
        <p:nvPicPr>
          <p:cNvPr id="5" name="Picture 4" descr="Hive Metastore - Remo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345" y="353088"/>
            <a:ext cx="5282488" cy="6176203"/>
          </a:xfrm>
          <a:prstGeom prst="rect">
            <a:avLst/>
          </a:prstGeom>
        </p:spPr>
      </p:pic>
    </p:spTree>
    <p:extLst>
      <p:ext uri="{BB962C8B-B14F-4D97-AF65-F5344CB8AC3E}">
        <p14:creationId xmlns:p14="http://schemas.microsoft.com/office/powerpoint/2010/main" val="2336317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9403EE-6299-4869-B6A4-78CFA8DD9E7D}"/>
              </a:ext>
            </a:extLst>
          </p:cNvPr>
          <p:cNvPicPr>
            <a:picLocks noChangeAspect="1"/>
          </p:cNvPicPr>
          <p:nvPr/>
        </p:nvPicPr>
        <p:blipFill>
          <a:blip r:embed="rId2"/>
          <a:stretch>
            <a:fillRect/>
          </a:stretch>
        </p:blipFill>
        <p:spPr>
          <a:xfrm>
            <a:off x="789470" y="0"/>
            <a:ext cx="10613060" cy="6858000"/>
          </a:xfrm>
          <a:prstGeom prst="rect">
            <a:avLst/>
          </a:prstGeom>
        </p:spPr>
      </p:pic>
    </p:spTree>
    <p:extLst>
      <p:ext uri="{BB962C8B-B14F-4D97-AF65-F5344CB8AC3E}">
        <p14:creationId xmlns:p14="http://schemas.microsoft.com/office/powerpoint/2010/main" val="2324631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50BA7D-6858-4F00-ADA9-6794CD4D3B0A}"/>
              </a:ext>
            </a:extLst>
          </p:cNvPr>
          <p:cNvPicPr>
            <a:picLocks noChangeAspect="1"/>
          </p:cNvPicPr>
          <p:nvPr/>
        </p:nvPicPr>
        <p:blipFill rotWithShape="1">
          <a:blip r:embed="rId3"/>
          <a:srcRect r="746" b="2530"/>
          <a:stretch/>
        </p:blipFill>
        <p:spPr>
          <a:xfrm>
            <a:off x="91044" y="1931464"/>
            <a:ext cx="12100956" cy="1810484"/>
          </a:xfrm>
          <a:prstGeom prst="rect">
            <a:avLst/>
          </a:prstGeom>
        </p:spPr>
      </p:pic>
      <p:sp>
        <p:nvSpPr>
          <p:cNvPr id="2" name="Rectangle 1">
            <a:extLst>
              <a:ext uri="{FF2B5EF4-FFF2-40B4-BE49-F238E27FC236}">
                <a16:creationId xmlns:a16="http://schemas.microsoft.com/office/drawing/2014/main" id="{4C0F0946-FAB3-4DC2-A48D-FE5A198867FF}"/>
              </a:ext>
            </a:extLst>
          </p:cNvPr>
          <p:cNvSpPr/>
          <p:nvPr/>
        </p:nvSpPr>
        <p:spPr>
          <a:xfrm>
            <a:off x="91043" y="5449278"/>
            <a:ext cx="10727377"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If we already have data so we create external table with hdfs </a:t>
            </a:r>
          </a:p>
          <a:p>
            <a:r>
              <a:rPr lang="en-CA" dirty="0">
                <a:solidFill>
                  <a:srgbClr val="FF0000"/>
                </a:solidFill>
                <a:latin typeface="Times New Roman" panose="02020603050405020304" pitchFamily="18" charset="0"/>
                <a:cs typeface="Times New Roman" panose="02020603050405020304" pitchFamily="18" charset="0"/>
              </a:rPr>
              <a:t>If we do not have the data but we want to keep the data external we create without location</a:t>
            </a:r>
          </a:p>
        </p:txBody>
      </p:sp>
    </p:spTree>
    <p:extLst>
      <p:ext uri="{BB962C8B-B14F-4D97-AF65-F5344CB8AC3E}">
        <p14:creationId xmlns:p14="http://schemas.microsoft.com/office/powerpoint/2010/main" val="1291876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3000D6-D73D-426E-B7A5-31D16632EC2A}"/>
              </a:ext>
            </a:extLst>
          </p:cNvPr>
          <p:cNvPicPr>
            <a:picLocks noChangeAspect="1"/>
          </p:cNvPicPr>
          <p:nvPr/>
        </p:nvPicPr>
        <p:blipFill>
          <a:blip r:embed="rId3"/>
          <a:stretch>
            <a:fillRect/>
          </a:stretch>
        </p:blipFill>
        <p:spPr>
          <a:xfrm>
            <a:off x="0" y="214896"/>
            <a:ext cx="12192000" cy="6428207"/>
          </a:xfrm>
          <a:prstGeom prst="rect">
            <a:avLst/>
          </a:prstGeom>
        </p:spPr>
      </p:pic>
    </p:spTree>
    <p:extLst>
      <p:ext uri="{BB962C8B-B14F-4D97-AF65-F5344CB8AC3E}">
        <p14:creationId xmlns:p14="http://schemas.microsoft.com/office/powerpoint/2010/main" val="2294429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08DDB-829F-4A60-AB08-F16CD5712D5F}"/>
              </a:ext>
            </a:extLst>
          </p:cNvPr>
          <p:cNvPicPr>
            <a:picLocks noChangeAspect="1"/>
          </p:cNvPicPr>
          <p:nvPr/>
        </p:nvPicPr>
        <p:blipFill>
          <a:blip r:embed="rId3"/>
          <a:stretch>
            <a:fillRect/>
          </a:stretch>
        </p:blipFill>
        <p:spPr>
          <a:xfrm>
            <a:off x="1360544" y="0"/>
            <a:ext cx="9470912" cy="6858000"/>
          </a:xfrm>
          <a:prstGeom prst="rect">
            <a:avLst/>
          </a:prstGeom>
        </p:spPr>
      </p:pic>
    </p:spTree>
    <p:extLst>
      <p:ext uri="{BB962C8B-B14F-4D97-AF65-F5344CB8AC3E}">
        <p14:creationId xmlns:p14="http://schemas.microsoft.com/office/powerpoint/2010/main" val="2609207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22D2F4-FC1A-4273-A97A-B04F9812B174}"/>
              </a:ext>
            </a:extLst>
          </p:cNvPr>
          <p:cNvPicPr>
            <a:picLocks noChangeAspect="1"/>
          </p:cNvPicPr>
          <p:nvPr/>
        </p:nvPicPr>
        <p:blipFill>
          <a:blip r:embed="rId3"/>
          <a:stretch>
            <a:fillRect/>
          </a:stretch>
        </p:blipFill>
        <p:spPr>
          <a:xfrm>
            <a:off x="0" y="411829"/>
            <a:ext cx="12192000" cy="3017171"/>
          </a:xfrm>
          <a:prstGeom prst="rect">
            <a:avLst/>
          </a:prstGeom>
        </p:spPr>
      </p:pic>
      <p:pic>
        <p:nvPicPr>
          <p:cNvPr id="3" name="Picture 2">
            <a:extLst>
              <a:ext uri="{FF2B5EF4-FFF2-40B4-BE49-F238E27FC236}">
                <a16:creationId xmlns:a16="http://schemas.microsoft.com/office/drawing/2014/main" id="{AFAEFFDF-5F19-4DFD-8F18-FC8070FA2290}"/>
              </a:ext>
            </a:extLst>
          </p:cNvPr>
          <p:cNvPicPr>
            <a:picLocks noChangeAspect="1"/>
          </p:cNvPicPr>
          <p:nvPr/>
        </p:nvPicPr>
        <p:blipFill>
          <a:blip r:embed="rId4"/>
          <a:stretch>
            <a:fillRect/>
          </a:stretch>
        </p:blipFill>
        <p:spPr>
          <a:xfrm>
            <a:off x="0" y="4517858"/>
            <a:ext cx="12192000" cy="641684"/>
          </a:xfrm>
          <a:prstGeom prst="rect">
            <a:avLst/>
          </a:prstGeom>
        </p:spPr>
      </p:pic>
    </p:spTree>
    <p:extLst>
      <p:ext uri="{BB962C8B-B14F-4D97-AF65-F5344CB8AC3E}">
        <p14:creationId xmlns:p14="http://schemas.microsoft.com/office/powerpoint/2010/main" val="649530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CE037-E47C-4FD1-9C27-2B74C152D812}"/>
              </a:ext>
            </a:extLst>
          </p:cNvPr>
          <p:cNvPicPr>
            <a:picLocks noChangeAspect="1"/>
          </p:cNvPicPr>
          <p:nvPr/>
        </p:nvPicPr>
        <p:blipFill>
          <a:blip r:embed="rId2"/>
          <a:stretch>
            <a:fillRect/>
          </a:stretch>
        </p:blipFill>
        <p:spPr>
          <a:xfrm>
            <a:off x="689720" y="0"/>
            <a:ext cx="10812559" cy="6858000"/>
          </a:xfrm>
          <a:prstGeom prst="rect">
            <a:avLst/>
          </a:prstGeom>
        </p:spPr>
      </p:pic>
    </p:spTree>
    <p:extLst>
      <p:ext uri="{BB962C8B-B14F-4D97-AF65-F5344CB8AC3E}">
        <p14:creationId xmlns:p14="http://schemas.microsoft.com/office/powerpoint/2010/main" val="2362900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CF5FE-6463-4447-8991-C7EC3F251952}"/>
              </a:ext>
            </a:extLst>
          </p:cNvPr>
          <p:cNvPicPr>
            <a:picLocks noChangeAspect="1"/>
          </p:cNvPicPr>
          <p:nvPr/>
        </p:nvPicPr>
        <p:blipFill>
          <a:blip r:embed="rId2"/>
          <a:stretch>
            <a:fillRect/>
          </a:stretch>
        </p:blipFill>
        <p:spPr>
          <a:xfrm>
            <a:off x="0" y="1262046"/>
            <a:ext cx="12192000" cy="1438307"/>
          </a:xfrm>
          <a:prstGeom prst="rect">
            <a:avLst/>
          </a:prstGeom>
        </p:spPr>
      </p:pic>
    </p:spTree>
    <p:extLst>
      <p:ext uri="{BB962C8B-B14F-4D97-AF65-F5344CB8AC3E}">
        <p14:creationId xmlns:p14="http://schemas.microsoft.com/office/powerpoint/2010/main" val="1736435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C787C-B8E8-48A0-B391-8A9B0D84CA5C}"/>
              </a:ext>
            </a:extLst>
          </p:cNvPr>
          <p:cNvPicPr>
            <a:picLocks noChangeAspect="1"/>
          </p:cNvPicPr>
          <p:nvPr/>
        </p:nvPicPr>
        <p:blipFill>
          <a:blip r:embed="rId3"/>
          <a:stretch>
            <a:fillRect/>
          </a:stretch>
        </p:blipFill>
        <p:spPr>
          <a:xfrm>
            <a:off x="0" y="763582"/>
            <a:ext cx="12192000" cy="3103568"/>
          </a:xfrm>
          <a:prstGeom prst="rect">
            <a:avLst/>
          </a:prstGeom>
        </p:spPr>
      </p:pic>
      <p:pic>
        <p:nvPicPr>
          <p:cNvPr id="3" name="Picture 2">
            <a:extLst>
              <a:ext uri="{FF2B5EF4-FFF2-40B4-BE49-F238E27FC236}">
                <a16:creationId xmlns:a16="http://schemas.microsoft.com/office/drawing/2014/main" id="{6169997B-AF27-405A-BC8F-8D435CD77AA8}"/>
              </a:ext>
            </a:extLst>
          </p:cNvPr>
          <p:cNvPicPr>
            <a:picLocks noChangeAspect="1"/>
          </p:cNvPicPr>
          <p:nvPr/>
        </p:nvPicPr>
        <p:blipFill>
          <a:blip r:embed="rId4"/>
          <a:stretch>
            <a:fillRect/>
          </a:stretch>
        </p:blipFill>
        <p:spPr>
          <a:xfrm>
            <a:off x="0" y="3867150"/>
            <a:ext cx="12192000" cy="2052027"/>
          </a:xfrm>
          <a:prstGeom prst="rect">
            <a:avLst/>
          </a:prstGeom>
        </p:spPr>
      </p:pic>
      <p:cxnSp>
        <p:nvCxnSpPr>
          <p:cNvPr id="5" name="Straight Arrow Connector 4">
            <a:extLst>
              <a:ext uri="{FF2B5EF4-FFF2-40B4-BE49-F238E27FC236}">
                <a16:creationId xmlns:a16="http://schemas.microsoft.com/office/drawing/2014/main" id="{A77ED6D1-E9AB-4449-8E08-C04D773049A3}"/>
              </a:ext>
            </a:extLst>
          </p:cNvPr>
          <p:cNvCxnSpPr>
            <a:cxnSpLocks/>
          </p:cNvCxnSpPr>
          <p:nvPr/>
        </p:nvCxnSpPr>
        <p:spPr>
          <a:xfrm flipV="1">
            <a:off x="10382250" y="4257675"/>
            <a:ext cx="428625" cy="8096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F9080B-9F1B-4DC4-85F6-E5ABE0ECF042}"/>
              </a:ext>
            </a:extLst>
          </p:cNvPr>
          <p:cNvSpPr/>
          <p:nvPr/>
        </p:nvSpPr>
        <p:spPr>
          <a:xfrm>
            <a:off x="0" y="188391"/>
            <a:ext cx="3265959"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Partition the data vs No partition</a:t>
            </a:r>
          </a:p>
        </p:txBody>
      </p:sp>
    </p:spTree>
    <p:extLst>
      <p:ext uri="{BB962C8B-B14F-4D97-AF65-F5344CB8AC3E}">
        <p14:creationId xmlns:p14="http://schemas.microsoft.com/office/powerpoint/2010/main" val="3319955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85CA4A-428D-4F2A-9EDF-64ECA9876C35}"/>
              </a:ext>
            </a:extLst>
          </p:cNvPr>
          <p:cNvPicPr>
            <a:picLocks noChangeAspect="1"/>
          </p:cNvPicPr>
          <p:nvPr/>
        </p:nvPicPr>
        <p:blipFill>
          <a:blip r:embed="rId3"/>
          <a:stretch>
            <a:fillRect/>
          </a:stretch>
        </p:blipFill>
        <p:spPr>
          <a:xfrm>
            <a:off x="0" y="371408"/>
            <a:ext cx="12192000" cy="3981583"/>
          </a:xfrm>
          <a:prstGeom prst="rect">
            <a:avLst/>
          </a:prstGeom>
        </p:spPr>
      </p:pic>
      <p:pic>
        <p:nvPicPr>
          <p:cNvPr id="4" name="Picture 3">
            <a:extLst>
              <a:ext uri="{FF2B5EF4-FFF2-40B4-BE49-F238E27FC236}">
                <a16:creationId xmlns:a16="http://schemas.microsoft.com/office/drawing/2014/main" id="{FDD00607-F5D0-4AC5-B0D2-74B7739622DD}"/>
              </a:ext>
            </a:extLst>
          </p:cNvPr>
          <p:cNvPicPr>
            <a:picLocks noChangeAspect="1"/>
          </p:cNvPicPr>
          <p:nvPr/>
        </p:nvPicPr>
        <p:blipFill>
          <a:blip r:embed="rId4"/>
          <a:stretch>
            <a:fillRect/>
          </a:stretch>
        </p:blipFill>
        <p:spPr>
          <a:xfrm>
            <a:off x="0" y="5053012"/>
            <a:ext cx="11782425" cy="866775"/>
          </a:xfrm>
          <a:prstGeom prst="rect">
            <a:avLst/>
          </a:prstGeom>
        </p:spPr>
      </p:pic>
      <p:sp>
        <p:nvSpPr>
          <p:cNvPr id="2" name="Rectangle 1">
            <a:extLst>
              <a:ext uri="{FF2B5EF4-FFF2-40B4-BE49-F238E27FC236}">
                <a16:creationId xmlns:a16="http://schemas.microsoft.com/office/drawing/2014/main" id="{1589A882-F438-40A4-957D-3E090A77CAEA}"/>
              </a:ext>
            </a:extLst>
          </p:cNvPr>
          <p:cNvSpPr/>
          <p:nvPr/>
        </p:nvSpPr>
        <p:spPr>
          <a:xfrm>
            <a:off x="0" y="6301926"/>
            <a:ext cx="10115550"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Partitioning in Hive is very useful to prune data during query to reduce query times.</a:t>
            </a:r>
          </a:p>
        </p:txBody>
      </p:sp>
    </p:spTree>
    <p:extLst>
      <p:ext uri="{BB962C8B-B14F-4D97-AF65-F5344CB8AC3E}">
        <p14:creationId xmlns:p14="http://schemas.microsoft.com/office/powerpoint/2010/main" val="3603683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1A2AC9-B261-461A-9591-9F8A31029D62}"/>
              </a:ext>
            </a:extLst>
          </p:cNvPr>
          <p:cNvPicPr>
            <a:picLocks noChangeAspect="1"/>
          </p:cNvPicPr>
          <p:nvPr/>
        </p:nvPicPr>
        <p:blipFill>
          <a:blip r:embed="rId2"/>
          <a:stretch>
            <a:fillRect/>
          </a:stretch>
        </p:blipFill>
        <p:spPr>
          <a:xfrm>
            <a:off x="911034" y="0"/>
            <a:ext cx="10369931" cy="6858000"/>
          </a:xfrm>
          <a:prstGeom prst="rect">
            <a:avLst/>
          </a:prstGeom>
        </p:spPr>
      </p:pic>
    </p:spTree>
    <p:extLst>
      <p:ext uri="{BB962C8B-B14F-4D97-AF65-F5344CB8AC3E}">
        <p14:creationId xmlns:p14="http://schemas.microsoft.com/office/powerpoint/2010/main" val="412827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333"/>
            <a:ext cx="10515600" cy="410379"/>
          </a:xfrm>
        </p:spPr>
        <p:txBody>
          <a:bodyPr>
            <a:normAutofit fontScale="90000"/>
          </a:bodyPr>
          <a:lstStyle/>
          <a:p>
            <a:r>
              <a:rPr lang="en-US" sz="3200" dirty="0">
                <a:solidFill>
                  <a:srgbClr val="FF0000"/>
                </a:solidFill>
                <a:latin typeface="Times New Roman" panose="02020603050405020304" pitchFamily="18" charset="0"/>
                <a:cs typeface="Times New Roman" panose="02020603050405020304" pitchFamily="18" charset="0"/>
              </a:rPr>
              <a:t>Hive Execution</a:t>
            </a:r>
          </a:p>
        </p:txBody>
      </p:sp>
      <p:pic>
        <p:nvPicPr>
          <p:cNvPr id="4" name="Content Placeholder 3" descr="Hive Execution.jpg"/>
          <p:cNvPicPr>
            <a:picLocks noGrp="1" noChangeAspect="1"/>
          </p:cNvPicPr>
          <p:nvPr>
            <p:ph idx="1"/>
          </p:nvPr>
        </p:nvPicPr>
        <p:blipFill>
          <a:blip r:embed="rId2">
            <a:extLst>
              <a:ext uri="{28A0092B-C50C-407E-A947-70E740481C1C}">
                <a14:useLocalDpi xmlns:a14="http://schemas.microsoft.com/office/drawing/2010/main" val="0"/>
              </a:ext>
            </a:extLst>
          </a:blip>
          <a:srcRect l="-17857" r="-17857"/>
          <a:stretch>
            <a:fillRect/>
          </a:stretch>
        </p:blipFill>
        <p:spPr>
          <a:xfrm>
            <a:off x="1796006" y="497711"/>
            <a:ext cx="9223002" cy="5810491"/>
          </a:xfrm>
        </p:spPr>
      </p:pic>
    </p:spTree>
    <p:extLst>
      <p:ext uri="{BB962C8B-B14F-4D97-AF65-F5344CB8AC3E}">
        <p14:creationId xmlns:p14="http://schemas.microsoft.com/office/powerpoint/2010/main" val="825000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286E8-F371-42B8-942D-D3D37055F9E2}"/>
              </a:ext>
            </a:extLst>
          </p:cNvPr>
          <p:cNvPicPr>
            <a:picLocks noChangeAspect="1"/>
          </p:cNvPicPr>
          <p:nvPr/>
        </p:nvPicPr>
        <p:blipFill>
          <a:blip r:embed="rId3"/>
          <a:stretch>
            <a:fillRect/>
          </a:stretch>
        </p:blipFill>
        <p:spPr>
          <a:xfrm>
            <a:off x="265003" y="884779"/>
            <a:ext cx="8190065" cy="5532157"/>
          </a:xfrm>
          <a:prstGeom prst="rect">
            <a:avLst/>
          </a:prstGeom>
        </p:spPr>
      </p:pic>
      <p:sp>
        <p:nvSpPr>
          <p:cNvPr id="5" name="Rectangle 4">
            <a:extLst>
              <a:ext uri="{FF2B5EF4-FFF2-40B4-BE49-F238E27FC236}">
                <a16:creationId xmlns:a16="http://schemas.microsoft.com/office/drawing/2014/main" id="{6F7FEC0D-8949-4D97-8845-442A6752DD65}"/>
              </a:ext>
            </a:extLst>
          </p:cNvPr>
          <p:cNvSpPr/>
          <p:nvPr/>
        </p:nvSpPr>
        <p:spPr>
          <a:xfrm>
            <a:off x="123016" y="230546"/>
            <a:ext cx="6901248" cy="523220"/>
          </a:xfrm>
          <a:prstGeom prst="rect">
            <a:avLst/>
          </a:prstGeom>
        </p:spPr>
        <p:txBody>
          <a:bodyPr wrap="none">
            <a:spAutoFit/>
          </a:bodyPr>
          <a:lstStyle/>
          <a:p>
            <a:r>
              <a:rPr lang="en-CA" sz="2800" b="1" dirty="0">
                <a:solidFill>
                  <a:srgbClr val="FF0000"/>
                </a:solidFill>
                <a:latin typeface="Times New Roman" panose="02020603050405020304" pitchFamily="18" charset="0"/>
                <a:cs typeface="Times New Roman" panose="02020603050405020304" pitchFamily="18" charset="0"/>
              </a:rPr>
              <a:t>Static Partitioning vs Dynamic partitioning </a:t>
            </a:r>
          </a:p>
        </p:txBody>
      </p:sp>
    </p:spTree>
    <p:extLst>
      <p:ext uri="{BB962C8B-B14F-4D97-AF65-F5344CB8AC3E}">
        <p14:creationId xmlns:p14="http://schemas.microsoft.com/office/powerpoint/2010/main" val="3821180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FED0FE-1332-4327-B13F-49EE88155ADC}"/>
              </a:ext>
            </a:extLst>
          </p:cNvPr>
          <p:cNvPicPr>
            <a:picLocks noChangeAspect="1"/>
          </p:cNvPicPr>
          <p:nvPr/>
        </p:nvPicPr>
        <p:blipFill>
          <a:blip r:embed="rId3"/>
          <a:stretch>
            <a:fillRect/>
          </a:stretch>
        </p:blipFill>
        <p:spPr>
          <a:xfrm>
            <a:off x="0" y="1442982"/>
            <a:ext cx="12192000" cy="3033574"/>
          </a:xfrm>
          <a:prstGeom prst="rect">
            <a:avLst/>
          </a:prstGeom>
        </p:spPr>
      </p:pic>
      <p:sp>
        <p:nvSpPr>
          <p:cNvPr id="3" name="Rectangle 2">
            <a:extLst>
              <a:ext uri="{FF2B5EF4-FFF2-40B4-BE49-F238E27FC236}">
                <a16:creationId xmlns:a16="http://schemas.microsoft.com/office/drawing/2014/main" id="{95923D10-0E69-4EED-85D0-47DFD38060F2}"/>
              </a:ext>
            </a:extLst>
          </p:cNvPr>
          <p:cNvSpPr/>
          <p:nvPr/>
        </p:nvSpPr>
        <p:spPr>
          <a:xfrm>
            <a:off x="123016" y="230546"/>
            <a:ext cx="6901248" cy="523220"/>
          </a:xfrm>
          <a:prstGeom prst="rect">
            <a:avLst/>
          </a:prstGeom>
        </p:spPr>
        <p:txBody>
          <a:bodyPr wrap="none">
            <a:spAutoFit/>
          </a:bodyPr>
          <a:lstStyle/>
          <a:p>
            <a:r>
              <a:rPr lang="en-CA" sz="2800" b="1" dirty="0">
                <a:solidFill>
                  <a:srgbClr val="FF0000"/>
                </a:solidFill>
                <a:latin typeface="Times New Roman" panose="02020603050405020304" pitchFamily="18" charset="0"/>
                <a:cs typeface="Times New Roman" panose="02020603050405020304" pitchFamily="18" charset="0"/>
              </a:rPr>
              <a:t>Static Partitioning vs Dynamic partitioning </a:t>
            </a:r>
          </a:p>
        </p:txBody>
      </p:sp>
    </p:spTree>
    <p:extLst>
      <p:ext uri="{BB962C8B-B14F-4D97-AF65-F5344CB8AC3E}">
        <p14:creationId xmlns:p14="http://schemas.microsoft.com/office/powerpoint/2010/main" val="3974399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4BF8A-AEDC-48D6-900A-053392BB45C6}"/>
              </a:ext>
            </a:extLst>
          </p:cNvPr>
          <p:cNvPicPr>
            <a:picLocks noChangeAspect="1"/>
          </p:cNvPicPr>
          <p:nvPr/>
        </p:nvPicPr>
        <p:blipFill>
          <a:blip r:embed="rId3"/>
          <a:stretch>
            <a:fillRect/>
          </a:stretch>
        </p:blipFill>
        <p:spPr>
          <a:xfrm>
            <a:off x="826093" y="0"/>
            <a:ext cx="10539813" cy="6858000"/>
          </a:xfrm>
          <a:prstGeom prst="rect">
            <a:avLst/>
          </a:prstGeom>
        </p:spPr>
      </p:pic>
    </p:spTree>
    <p:extLst>
      <p:ext uri="{BB962C8B-B14F-4D97-AF65-F5344CB8AC3E}">
        <p14:creationId xmlns:p14="http://schemas.microsoft.com/office/powerpoint/2010/main" val="27378320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D81DE7-C225-4209-A78F-E6FE76896697}"/>
              </a:ext>
            </a:extLst>
          </p:cNvPr>
          <p:cNvPicPr>
            <a:picLocks noChangeAspect="1"/>
          </p:cNvPicPr>
          <p:nvPr/>
        </p:nvPicPr>
        <p:blipFill>
          <a:blip r:embed="rId3"/>
          <a:stretch>
            <a:fillRect/>
          </a:stretch>
        </p:blipFill>
        <p:spPr>
          <a:xfrm>
            <a:off x="0" y="0"/>
            <a:ext cx="12192000" cy="3990406"/>
          </a:xfrm>
          <a:prstGeom prst="rect">
            <a:avLst/>
          </a:prstGeom>
        </p:spPr>
      </p:pic>
      <p:pic>
        <p:nvPicPr>
          <p:cNvPr id="3" name="Picture 2">
            <a:extLst>
              <a:ext uri="{FF2B5EF4-FFF2-40B4-BE49-F238E27FC236}">
                <a16:creationId xmlns:a16="http://schemas.microsoft.com/office/drawing/2014/main" id="{415F5430-385F-4D7B-A766-DB45A2700CE1}"/>
              </a:ext>
            </a:extLst>
          </p:cNvPr>
          <p:cNvPicPr>
            <a:picLocks noChangeAspect="1"/>
          </p:cNvPicPr>
          <p:nvPr/>
        </p:nvPicPr>
        <p:blipFill>
          <a:blip r:embed="rId4"/>
          <a:stretch>
            <a:fillRect/>
          </a:stretch>
        </p:blipFill>
        <p:spPr>
          <a:xfrm>
            <a:off x="0" y="3990406"/>
            <a:ext cx="12192000" cy="3009054"/>
          </a:xfrm>
          <a:prstGeom prst="rect">
            <a:avLst/>
          </a:prstGeom>
        </p:spPr>
      </p:pic>
    </p:spTree>
    <p:extLst>
      <p:ext uri="{BB962C8B-B14F-4D97-AF65-F5344CB8AC3E}">
        <p14:creationId xmlns:p14="http://schemas.microsoft.com/office/powerpoint/2010/main" val="312404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E7ACD-8CCD-4635-96AA-EA0EB2E56968}"/>
              </a:ext>
            </a:extLst>
          </p:cNvPr>
          <p:cNvPicPr>
            <a:picLocks noChangeAspect="1"/>
          </p:cNvPicPr>
          <p:nvPr/>
        </p:nvPicPr>
        <p:blipFill>
          <a:blip r:embed="rId2"/>
          <a:stretch>
            <a:fillRect/>
          </a:stretch>
        </p:blipFill>
        <p:spPr>
          <a:xfrm>
            <a:off x="0" y="1494925"/>
            <a:ext cx="12192000" cy="1505949"/>
          </a:xfrm>
          <a:prstGeom prst="rect">
            <a:avLst/>
          </a:prstGeom>
        </p:spPr>
      </p:pic>
    </p:spTree>
    <p:extLst>
      <p:ext uri="{BB962C8B-B14F-4D97-AF65-F5344CB8AC3E}">
        <p14:creationId xmlns:p14="http://schemas.microsoft.com/office/powerpoint/2010/main" val="1545397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C7C410-C7B9-42C7-B0D6-7F07F9931CAC}"/>
              </a:ext>
            </a:extLst>
          </p:cNvPr>
          <p:cNvPicPr>
            <a:picLocks noChangeAspect="1"/>
          </p:cNvPicPr>
          <p:nvPr/>
        </p:nvPicPr>
        <p:blipFill>
          <a:blip r:embed="rId2"/>
          <a:stretch>
            <a:fillRect/>
          </a:stretch>
        </p:blipFill>
        <p:spPr>
          <a:xfrm>
            <a:off x="0" y="631886"/>
            <a:ext cx="12192000" cy="5594228"/>
          </a:xfrm>
          <a:prstGeom prst="rect">
            <a:avLst/>
          </a:prstGeom>
        </p:spPr>
      </p:pic>
    </p:spTree>
    <p:extLst>
      <p:ext uri="{BB962C8B-B14F-4D97-AF65-F5344CB8AC3E}">
        <p14:creationId xmlns:p14="http://schemas.microsoft.com/office/powerpoint/2010/main" val="1809486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A5BE3-F3C9-4E12-AC73-95B1ADFD77F6}"/>
              </a:ext>
            </a:extLst>
          </p:cNvPr>
          <p:cNvPicPr>
            <a:picLocks noChangeAspect="1"/>
          </p:cNvPicPr>
          <p:nvPr/>
        </p:nvPicPr>
        <p:blipFill>
          <a:blip r:embed="rId3"/>
          <a:stretch>
            <a:fillRect/>
          </a:stretch>
        </p:blipFill>
        <p:spPr>
          <a:xfrm>
            <a:off x="563562" y="1414462"/>
            <a:ext cx="10201275" cy="600075"/>
          </a:xfrm>
          <a:prstGeom prst="rect">
            <a:avLst/>
          </a:prstGeom>
        </p:spPr>
      </p:pic>
    </p:spTree>
    <p:extLst>
      <p:ext uri="{BB962C8B-B14F-4D97-AF65-F5344CB8AC3E}">
        <p14:creationId xmlns:p14="http://schemas.microsoft.com/office/powerpoint/2010/main" val="3151382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D7B58-1685-4639-99F2-35816461A41F}"/>
              </a:ext>
            </a:extLst>
          </p:cNvPr>
          <p:cNvPicPr>
            <a:picLocks noChangeAspect="1"/>
          </p:cNvPicPr>
          <p:nvPr/>
        </p:nvPicPr>
        <p:blipFill>
          <a:blip r:embed="rId3"/>
          <a:stretch>
            <a:fillRect/>
          </a:stretch>
        </p:blipFill>
        <p:spPr>
          <a:xfrm>
            <a:off x="0" y="616331"/>
            <a:ext cx="12192000" cy="4101337"/>
          </a:xfrm>
          <a:prstGeom prst="rect">
            <a:avLst/>
          </a:prstGeom>
        </p:spPr>
      </p:pic>
    </p:spTree>
    <p:extLst>
      <p:ext uri="{BB962C8B-B14F-4D97-AF65-F5344CB8AC3E}">
        <p14:creationId xmlns:p14="http://schemas.microsoft.com/office/powerpoint/2010/main" val="19417988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82937F-61A1-46A0-96E6-C495D1875C98}"/>
              </a:ext>
            </a:extLst>
          </p:cNvPr>
          <p:cNvPicPr>
            <a:picLocks noChangeAspect="1"/>
          </p:cNvPicPr>
          <p:nvPr/>
        </p:nvPicPr>
        <p:blipFill>
          <a:blip r:embed="rId3"/>
          <a:stretch>
            <a:fillRect/>
          </a:stretch>
        </p:blipFill>
        <p:spPr>
          <a:xfrm>
            <a:off x="1390650" y="3527425"/>
            <a:ext cx="8267700" cy="1428750"/>
          </a:xfrm>
          <a:prstGeom prst="rect">
            <a:avLst/>
          </a:prstGeom>
        </p:spPr>
      </p:pic>
      <p:pic>
        <p:nvPicPr>
          <p:cNvPr id="3" name="Picture 2">
            <a:extLst>
              <a:ext uri="{FF2B5EF4-FFF2-40B4-BE49-F238E27FC236}">
                <a16:creationId xmlns:a16="http://schemas.microsoft.com/office/drawing/2014/main" id="{4000F1EC-0DD1-467F-8AD6-B73356E88B58}"/>
              </a:ext>
            </a:extLst>
          </p:cNvPr>
          <p:cNvPicPr>
            <a:picLocks noChangeAspect="1"/>
          </p:cNvPicPr>
          <p:nvPr/>
        </p:nvPicPr>
        <p:blipFill>
          <a:blip r:embed="rId4"/>
          <a:stretch>
            <a:fillRect/>
          </a:stretch>
        </p:blipFill>
        <p:spPr>
          <a:xfrm>
            <a:off x="0" y="1754187"/>
            <a:ext cx="11763375" cy="657225"/>
          </a:xfrm>
          <a:prstGeom prst="rect">
            <a:avLst/>
          </a:prstGeom>
        </p:spPr>
      </p:pic>
    </p:spTree>
    <p:extLst>
      <p:ext uri="{BB962C8B-B14F-4D97-AF65-F5344CB8AC3E}">
        <p14:creationId xmlns:p14="http://schemas.microsoft.com/office/powerpoint/2010/main" val="20374402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8239D-895A-4463-87EA-35171258946A}"/>
              </a:ext>
            </a:extLst>
          </p:cNvPr>
          <p:cNvPicPr>
            <a:picLocks noChangeAspect="1"/>
          </p:cNvPicPr>
          <p:nvPr/>
        </p:nvPicPr>
        <p:blipFill rotWithShape="1">
          <a:blip r:embed="rId3"/>
          <a:srcRect r="780"/>
          <a:stretch/>
        </p:blipFill>
        <p:spPr>
          <a:xfrm>
            <a:off x="0" y="0"/>
            <a:ext cx="10559441" cy="6858000"/>
          </a:xfrm>
          <a:prstGeom prst="rect">
            <a:avLst/>
          </a:prstGeom>
        </p:spPr>
      </p:pic>
      <p:sp>
        <p:nvSpPr>
          <p:cNvPr id="3" name="Rectangle 2">
            <a:extLst>
              <a:ext uri="{FF2B5EF4-FFF2-40B4-BE49-F238E27FC236}">
                <a16:creationId xmlns:a16="http://schemas.microsoft.com/office/drawing/2014/main" id="{3F255A12-CB1C-4E91-9F97-4ECD1ACDF183}"/>
              </a:ext>
            </a:extLst>
          </p:cNvPr>
          <p:cNvSpPr/>
          <p:nvPr/>
        </p:nvSpPr>
        <p:spPr>
          <a:xfrm>
            <a:off x="2329840" y="5758771"/>
            <a:ext cx="10083554"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We can not load in dynamic partition. Dynamic always load from existing table . So we use insert not load in our dynamic table</a:t>
            </a:r>
          </a:p>
        </p:txBody>
      </p:sp>
    </p:spTree>
    <p:extLst>
      <p:ext uri="{BB962C8B-B14F-4D97-AF65-F5344CB8AC3E}">
        <p14:creationId xmlns:p14="http://schemas.microsoft.com/office/powerpoint/2010/main" val="31841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20" y="0"/>
            <a:ext cx="10515600" cy="549275"/>
          </a:xfrm>
        </p:spPr>
        <p:txBody>
          <a:bodyPr/>
          <a:lstStyle/>
          <a:p>
            <a:r>
              <a:rPr lang="en-US" sz="2900" dirty="0">
                <a:solidFill>
                  <a:srgbClr val="FF0000"/>
                </a:solidFill>
                <a:latin typeface="Times New Roman" panose="02020603050405020304" pitchFamily="18" charset="0"/>
                <a:cs typeface="Times New Roman" panose="02020603050405020304" pitchFamily="18" charset="0"/>
              </a:rPr>
              <a:t>Run Hive Queries - Modes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Inside the hive prompt</a:t>
            </a:r>
          </a:p>
          <a:p>
            <a:pPr lvl="1"/>
            <a:r>
              <a:rPr lang="en-US" i="1" dirty="0">
                <a:latin typeface="Times New Roman" panose="02020603050405020304" pitchFamily="18" charset="0"/>
                <a:cs typeface="Times New Roman" panose="02020603050405020304" pitchFamily="18" charset="0"/>
              </a:rPr>
              <a:t>select * from stations;</a:t>
            </a:r>
          </a:p>
          <a:p>
            <a:pPr lvl="0">
              <a:buClr>
                <a:srgbClr val="A9A57C"/>
              </a:buClr>
            </a:pPr>
            <a:r>
              <a:rPr lang="en-US" dirty="0">
                <a:latin typeface="Times New Roman" panose="02020603050405020304" pitchFamily="18" charset="0"/>
                <a:cs typeface="Times New Roman" panose="02020603050405020304" pitchFamily="18" charset="0"/>
              </a:rPr>
              <a:t>Outside the hive prompt, through a statement</a:t>
            </a:r>
          </a:p>
          <a:p>
            <a:pPr lvl="1">
              <a:buClr>
                <a:srgbClr val="A9A57C"/>
              </a:buClr>
            </a:pPr>
            <a:r>
              <a:rPr lang="en-US" dirty="0">
                <a:latin typeface="Times New Roman" panose="02020603050405020304" pitchFamily="18" charset="0"/>
                <a:cs typeface="Times New Roman" panose="02020603050405020304" pitchFamily="18" charset="0"/>
              </a:rPr>
              <a:t>hive -e “</a:t>
            </a:r>
            <a:r>
              <a:rPr lang="en-US" i="1" dirty="0">
                <a:latin typeface="Times New Roman" panose="02020603050405020304" pitchFamily="18" charset="0"/>
                <a:cs typeface="Times New Roman" panose="02020603050405020304" pitchFamily="18" charset="0"/>
              </a:rPr>
              <a:t>select * from stations”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Outside the hive prompt, from a file  (script example)</a:t>
            </a:r>
          </a:p>
          <a:p>
            <a:pPr lvl="1"/>
            <a:r>
              <a:rPr lang="pl-PL" dirty="0" err="1">
                <a:latin typeface="Times New Roman" panose="02020603050405020304" pitchFamily="18" charset="0"/>
                <a:cs typeface="Times New Roman" panose="02020603050405020304" pitchFamily="18" charset="0"/>
              </a:rPr>
              <a:t>hive</a:t>
            </a:r>
            <a:r>
              <a:rPr lang="pl-PL" dirty="0">
                <a:latin typeface="Times New Roman" panose="02020603050405020304" pitchFamily="18" charset="0"/>
                <a:cs typeface="Times New Roman" panose="02020603050405020304" pitchFamily="18" charset="0"/>
              </a:rPr>
              <a:t> -f </a:t>
            </a:r>
            <a:r>
              <a:rPr lang="pl-PL" i="1" dirty="0" err="1">
                <a:latin typeface="Times New Roman" panose="02020603050405020304" pitchFamily="18" charset="0"/>
                <a:cs typeface="Times New Roman" panose="02020603050405020304" pitchFamily="18" charset="0"/>
              </a:rPr>
              <a:t>stations_query.hql</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361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D5967-8E6B-4009-A0CE-3B24DA803739}"/>
              </a:ext>
            </a:extLst>
          </p:cNvPr>
          <p:cNvPicPr>
            <a:picLocks noChangeAspect="1"/>
          </p:cNvPicPr>
          <p:nvPr/>
        </p:nvPicPr>
        <p:blipFill>
          <a:blip r:embed="rId3"/>
          <a:stretch>
            <a:fillRect/>
          </a:stretch>
        </p:blipFill>
        <p:spPr>
          <a:xfrm>
            <a:off x="229762" y="673099"/>
            <a:ext cx="11682837" cy="4896127"/>
          </a:xfrm>
          <a:prstGeom prst="rect">
            <a:avLst/>
          </a:prstGeom>
        </p:spPr>
      </p:pic>
    </p:spTree>
    <p:extLst>
      <p:ext uri="{BB962C8B-B14F-4D97-AF65-F5344CB8AC3E}">
        <p14:creationId xmlns:p14="http://schemas.microsoft.com/office/powerpoint/2010/main" val="139655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216909-AE37-40FC-B4D9-A3E5E19C1B2B}"/>
              </a:ext>
            </a:extLst>
          </p:cNvPr>
          <p:cNvPicPr>
            <a:picLocks noChangeAspect="1"/>
          </p:cNvPicPr>
          <p:nvPr/>
        </p:nvPicPr>
        <p:blipFill>
          <a:blip r:embed="rId2"/>
          <a:stretch>
            <a:fillRect/>
          </a:stretch>
        </p:blipFill>
        <p:spPr>
          <a:xfrm>
            <a:off x="130175" y="115887"/>
            <a:ext cx="10306050" cy="5076825"/>
          </a:xfrm>
          <a:prstGeom prst="rect">
            <a:avLst/>
          </a:prstGeom>
        </p:spPr>
      </p:pic>
      <p:pic>
        <p:nvPicPr>
          <p:cNvPr id="3" name="Picture 2">
            <a:extLst>
              <a:ext uri="{FF2B5EF4-FFF2-40B4-BE49-F238E27FC236}">
                <a16:creationId xmlns:a16="http://schemas.microsoft.com/office/drawing/2014/main" id="{CAC38830-79CF-4CE5-8B97-EE68BF4066F0}"/>
              </a:ext>
            </a:extLst>
          </p:cNvPr>
          <p:cNvPicPr>
            <a:picLocks noChangeAspect="1"/>
          </p:cNvPicPr>
          <p:nvPr/>
        </p:nvPicPr>
        <p:blipFill>
          <a:blip r:embed="rId3"/>
          <a:stretch>
            <a:fillRect/>
          </a:stretch>
        </p:blipFill>
        <p:spPr>
          <a:xfrm>
            <a:off x="0" y="5352196"/>
            <a:ext cx="12192000" cy="1233607"/>
          </a:xfrm>
          <a:prstGeom prst="rect">
            <a:avLst/>
          </a:prstGeom>
        </p:spPr>
      </p:pic>
    </p:spTree>
    <p:extLst>
      <p:ext uri="{BB962C8B-B14F-4D97-AF65-F5344CB8AC3E}">
        <p14:creationId xmlns:p14="http://schemas.microsoft.com/office/powerpoint/2010/main" val="2835878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F2AF77-A39D-424C-A188-F969712A5E19}"/>
              </a:ext>
            </a:extLst>
          </p:cNvPr>
          <p:cNvPicPr>
            <a:picLocks noChangeAspect="1"/>
          </p:cNvPicPr>
          <p:nvPr/>
        </p:nvPicPr>
        <p:blipFill rotWithShape="1">
          <a:blip r:embed="rId3"/>
          <a:srcRect t="40376"/>
          <a:stretch/>
        </p:blipFill>
        <p:spPr>
          <a:xfrm>
            <a:off x="88900" y="342900"/>
            <a:ext cx="12192000" cy="3429000"/>
          </a:xfrm>
          <a:prstGeom prst="rect">
            <a:avLst/>
          </a:prstGeom>
        </p:spPr>
      </p:pic>
    </p:spTree>
    <p:extLst>
      <p:ext uri="{BB962C8B-B14F-4D97-AF65-F5344CB8AC3E}">
        <p14:creationId xmlns:p14="http://schemas.microsoft.com/office/powerpoint/2010/main" val="3351397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9D55E-D594-4D37-9259-7A01AB44CE34}"/>
              </a:ext>
            </a:extLst>
          </p:cNvPr>
          <p:cNvPicPr>
            <a:picLocks noChangeAspect="1"/>
          </p:cNvPicPr>
          <p:nvPr/>
        </p:nvPicPr>
        <p:blipFill>
          <a:blip r:embed="rId3"/>
          <a:stretch>
            <a:fillRect/>
          </a:stretch>
        </p:blipFill>
        <p:spPr>
          <a:xfrm>
            <a:off x="797250" y="0"/>
            <a:ext cx="10597500" cy="6858000"/>
          </a:xfrm>
          <a:prstGeom prst="rect">
            <a:avLst/>
          </a:prstGeom>
        </p:spPr>
      </p:pic>
    </p:spTree>
    <p:extLst>
      <p:ext uri="{BB962C8B-B14F-4D97-AF65-F5344CB8AC3E}">
        <p14:creationId xmlns:p14="http://schemas.microsoft.com/office/powerpoint/2010/main" val="759108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7E649-09E8-4335-A5BF-46A45E40A772}"/>
              </a:ext>
            </a:extLst>
          </p:cNvPr>
          <p:cNvPicPr>
            <a:picLocks noChangeAspect="1"/>
          </p:cNvPicPr>
          <p:nvPr/>
        </p:nvPicPr>
        <p:blipFill>
          <a:blip r:embed="rId3"/>
          <a:stretch>
            <a:fillRect/>
          </a:stretch>
        </p:blipFill>
        <p:spPr>
          <a:xfrm>
            <a:off x="0" y="193339"/>
            <a:ext cx="12192000" cy="6471321"/>
          </a:xfrm>
          <a:prstGeom prst="rect">
            <a:avLst/>
          </a:prstGeom>
        </p:spPr>
      </p:pic>
    </p:spTree>
    <p:extLst>
      <p:ext uri="{BB962C8B-B14F-4D97-AF65-F5344CB8AC3E}">
        <p14:creationId xmlns:p14="http://schemas.microsoft.com/office/powerpoint/2010/main" val="4163610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48A14A-9C35-42DE-9DF8-31BFAB3761F6}"/>
              </a:ext>
            </a:extLst>
          </p:cNvPr>
          <p:cNvPicPr>
            <a:picLocks noChangeAspect="1"/>
          </p:cNvPicPr>
          <p:nvPr/>
        </p:nvPicPr>
        <p:blipFill>
          <a:blip r:embed="rId2"/>
          <a:stretch>
            <a:fillRect/>
          </a:stretch>
        </p:blipFill>
        <p:spPr>
          <a:xfrm>
            <a:off x="0" y="2413745"/>
            <a:ext cx="12192000" cy="2030509"/>
          </a:xfrm>
          <a:prstGeom prst="rect">
            <a:avLst/>
          </a:prstGeom>
        </p:spPr>
      </p:pic>
    </p:spTree>
    <p:extLst>
      <p:ext uri="{BB962C8B-B14F-4D97-AF65-F5344CB8AC3E}">
        <p14:creationId xmlns:p14="http://schemas.microsoft.com/office/powerpoint/2010/main" val="38341030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A48AE7-C562-480F-BA61-0D725B802AF6}"/>
              </a:ext>
            </a:extLst>
          </p:cNvPr>
          <p:cNvPicPr>
            <a:picLocks noChangeAspect="1"/>
          </p:cNvPicPr>
          <p:nvPr/>
        </p:nvPicPr>
        <p:blipFill>
          <a:blip r:embed="rId3"/>
          <a:stretch>
            <a:fillRect/>
          </a:stretch>
        </p:blipFill>
        <p:spPr>
          <a:xfrm>
            <a:off x="435731" y="598487"/>
            <a:ext cx="11320537" cy="5319713"/>
          </a:xfrm>
          <a:prstGeom prst="rect">
            <a:avLst/>
          </a:prstGeom>
        </p:spPr>
      </p:pic>
    </p:spTree>
    <p:extLst>
      <p:ext uri="{BB962C8B-B14F-4D97-AF65-F5344CB8AC3E}">
        <p14:creationId xmlns:p14="http://schemas.microsoft.com/office/powerpoint/2010/main" val="8010274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E34251-7997-43AB-BF26-06254B00BC75}"/>
              </a:ext>
            </a:extLst>
          </p:cNvPr>
          <p:cNvPicPr>
            <a:picLocks noChangeAspect="1"/>
          </p:cNvPicPr>
          <p:nvPr/>
        </p:nvPicPr>
        <p:blipFill>
          <a:blip r:embed="rId3"/>
          <a:stretch>
            <a:fillRect/>
          </a:stretch>
        </p:blipFill>
        <p:spPr>
          <a:xfrm>
            <a:off x="138112" y="0"/>
            <a:ext cx="9920288" cy="6869831"/>
          </a:xfrm>
          <a:prstGeom prst="rect">
            <a:avLst/>
          </a:prstGeom>
        </p:spPr>
      </p:pic>
    </p:spTree>
    <p:extLst>
      <p:ext uri="{BB962C8B-B14F-4D97-AF65-F5344CB8AC3E}">
        <p14:creationId xmlns:p14="http://schemas.microsoft.com/office/powerpoint/2010/main" val="2084905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B1C7CA-EC4A-46CF-8ADC-638D0A29E078}"/>
              </a:ext>
            </a:extLst>
          </p:cNvPr>
          <p:cNvPicPr>
            <a:picLocks noChangeAspect="1"/>
          </p:cNvPicPr>
          <p:nvPr/>
        </p:nvPicPr>
        <p:blipFill>
          <a:blip r:embed="rId3"/>
          <a:stretch>
            <a:fillRect/>
          </a:stretch>
        </p:blipFill>
        <p:spPr>
          <a:xfrm>
            <a:off x="296862" y="0"/>
            <a:ext cx="7915275" cy="990600"/>
          </a:xfrm>
          <a:prstGeom prst="rect">
            <a:avLst/>
          </a:prstGeom>
        </p:spPr>
      </p:pic>
      <p:pic>
        <p:nvPicPr>
          <p:cNvPr id="4" name="Picture 3">
            <a:extLst>
              <a:ext uri="{FF2B5EF4-FFF2-40B4-BE49-F238E27FC236}">
                <a16:creationId xmlns:a16="http://schemas.microsoft.com/office/drawing/2014/main" id="{35CA6EE1-0046-47D6-A788-EDC762C7AEDE}"/>
              </a:ext>
            </a:extLst>
          </p:cNvPr>
          <p:cNvPicPr>
            <a:picLocks noChangeAspect="1"/>
          </p:cNvPicPr>
          <p:nvPr/>
        </p:nvPicPr>
        <p:blipFill>
          <a:blip r:embed="rId4"/>
          <a:stretch>
            <a:fillRect/>
          </a:stretch>
        </p:blipFill>
        <p:spPr>
          <a:xfrm>
            <a:off x="296862" y="948976"/>
            <a:ext cx="9027026" cy="5909024"/>
          </a:xfrm>
          <a:prstGeom prst="rect">
            <a:avLst/>
          </a:prstGeom>
        </p:spPr>
      </p:pic>
    </p:spTree>
    <p:extLst>
      <p:ext uri="{BB962C8B-B14F-4D97-AF65-F5344CB8AC3E}">
        <p14:creationId xmlns:p14="http://schemas.microsoft.com/office/powerpoint/2010/main" val="260195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8171"/>
          </a:xfrm>
        </p:spPr>
        <p:txBody>
          <a:bodyPr/>
          <a:lstStyle/>
          <a:p>
            <a:r>
              <a:rPr lang="en-US" sz="2900" dirty="0">
                <a:solidFill>
                  <a:srgbClr val="FF0000"/>
                </a:solidFill>
                <a:latin typeface="Times New Roman" panose="02020603050405020304" pitchFamily="18" charset="0"/>
                <a:cs typeface="Times New Roman" panose="02020603050405020304" pitchFamily="18" charset="0"/>
              </a:rPr>
              <a:t>Hive Datatypes</a:t>
            </a:r>
          </a:p>
        </p:txBody>
      </p:sp>
      <p:pic>
        <p:nvPicPr>
          <p:cNvPr id="4" name="Content Placeholder 3" descr="Hive - Datatypes.jpg"/>
          <p:cNvPicPr>
            <a:picLocks noGrp="1" noChangeAspect="1"/>
          </p:cNvPicPr>
          <p:nvPr>
            <p:ph idx="1"/>
          </p:nvPr>
        </p:nvPicPr>
        <p:blipFill>
          <a:blip r:embed="rId3">
            <a:extLst>
              <a:ext uri="{28A0092B-C50C-407E-A947-70E740481C1C}">
                <a14:useLocalDpi xmlns:a14="http://schemas.microsoft.com/office/drawing/2010/main" val="0"/>
              </a:ext>
            </a:extLst>
          </a:blip>
          <a:srcRect t="-8" b="-8"/>
          <a:stretch>
            <a:fillRect/>
          </a:stretch>
        </p:blipFill>
        <p:spPr>
          <a:xfrm>
            <a:off x="1981200" y="1471920"/>
            <a:ext cx="7620000" cy="4800600"/>
          </a:xfrm>
        </p:spPr>
      </p:pic>
    </p:spTree>
    <p:extLst>
      <p:ext uri="{BB962C8B-B14F-4D97-AF65-F5344CB8AC3E}">
        <p14:creationId xmlns:p14="http://schemas.microsoft.com/office/powerpoint/2010/main" val="153124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3734</TotalTime>
  <Words>2923</Words>
  <Application>Microsoft Office PowerPoint</Application>
  <PresentationFormat>Widescreen</PresentationFormat>
  <Paragraphs>258</Paragraphs>
  <Slides>88</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Calibri Light</vt:lpstr>
      <vt:lpstr>Times New Roman</vt:lpstr>
      <vt:lpstr>Office Theme</vt:lpstr>
      <vt:lpstr>PowerPoint Presentation</vt:lpstr>
      <vt:lpstr>Hive Features</vt:lpstr>
      <vt:lpstr>Role of Metastore DB</vt:lpstr>
      <vt:lpstr>Metastore DB Modes - Embedded</vt:lpstr>
      <vt:lpstr>Metastore DB Modes - Local</vt:lpstr>
      <vt:lpstr>Metastore DB Modes - Remote</vt:lpstr>
      <vt:lpstr>Hive Execution</vt:lpstr>
      <vt:lpstr>Run Hive Queries - Modes</vt:lpstr>
      <vt:lpstr>Hive Datatypes</vt:lpstr>
      <vt:lpstr>Create Table</vt:lpstr>
      <vt:lpstr>Hive Configuration Parameters</vt:lpstr>
      <vt:lpstr>I/O Formats in Hive</vt:lpstr>
      <vt:lpstr>SerDe’s in Hive</vt:lpstr>
      <vt:lpstr>Built-in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pedram h</dc:creator>
  <cp:lastModifiedBy>pedram h</cp:lastModifiedBy>
  <cp:revision>174</cp:revision>
  <dcterms:created xsi:type="dcterms:W3CDTF">2019-01-17T11:59:03Z</dcterms:created>
  <dcterms:modified xsi:type="dcterms:W3CDTF">2020-03-01T12:13:06Z</dcterms:modified>
</cp:coreProperties>
</file>